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Meta Pro" panose="02000603040000020004" pitchFamily="2" charset="0"/>
      <p:regular r:id="rId28"/>
      <p:bold r:id="rId29"/>
      <p:italic r:id="rId30"/>
      <p:boldItalic r:id="rId31"/>
    </p:embeddedFont>
    <p:embeddedFont>
      <p:font typeface="Meta Pro Book" panose="02000603040000020004" pitchFamily="2" charset="0"/>
      <p:regular r:id="rId32"/>
      <p:italic r:id="rId33"/>
    </p:embeddedFont>
    <p:embeddedFont>
      <p:font typeface="Meta Pro Light" panose="02000506040000020004" pitchFamily="2" charset="0"/>
      <p:regular r:id="rId34"/>
      <p:italic r:id="rId35"/>
    </p:embeddedFont>
    <p:embeddedFont>
      <p:font typeface="Trade Gothic Next Cond" panose="020B0806040303020004" pitchFamily="34" charset="0"/>
      <p:bold r:id="rId36"/>
    </p:embeddedFont>
    <p:embeddedFont>
      <p:font typeface="Trade Gothic Next Cond Bold" panose="020B0806040303020004" pitchFamily="34" charset="0"/>
      <p:bold r:id="rId37"/>
      <p:italic r:id="rId38"/>
      <p:boldItalic r:id="rId39"/>
    </p:embeddedFont>
    <p:embeddedFont>
      <p:font typeface="Trade Gothic Next HvyCd" panose="020B0806040303020004" pitchFamily="34" charset="0"/>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28"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UrgfhwJHyBAkNW2qcHfSsCMLtI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a Jimen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D9F8"/>
    <a:srgbClr val="0E84F1"/>
    <a:srgbClr val="059CEA"/>
    <a:srgbClr val="FF9254"/>
    <a:srgbClr val="0D84F1"/>
    <a:srgbClr val="59CEA1"/>
    <a:srgbClr val="297ABE"/>
    <a:srgbClr val="59CEB5"/>
    <a:srgbClr val="0B52B4"/>
    <a:srgbClr val="C7ED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D3F6A9-2ABF-4247-B2D7-C3F19B003E15}">
  <a:tblStyle styleId="{9CD3F6A9-2ABF-4247-B2D7-C3F19B003E1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7"/>
    <p:restoredTop sz="94451"/>
  </p:normalViewPr>
  <p:slideViewPr>
    <p:cSldViewPr snapToGrid="0" snapToObjects="1" showGuides="1">
      <p:cViewPr varScale="1">
        <p:scale>
          <a:sx n="134" d="100"/>
          <a:sy n="134" d="100"/>
        </p:scale>
        <p:origin x="1672" y="184"/>
      </p:cViewPr>
      <p:guideLst>
        <p:guide orient="horz" pos="2160"/>
        <p:guide pos="3840"/>
        <p:guide orient="horz"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1-22T08:08:32.894" idx="1">
    <p:pos x="748" y="2646"/>
    <p:text>Note for designer: please also add infographics to these stats</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cCX-Ae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e.ca.gov/ci/gs/hs/hsgrtable.asp" TargetMode="External"/><Relationship Id="rId7" Type="http://schemas.openxmlformats.org/officeDocument/2006/relationships/hyperlink" Target="https://www.cde.ca.gov/ci/c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assist.org/" TargetMode="External"/><Relationship Id="rId5" Type="http://schemas.openxmlformats.org/officeDocument/2006/relationships/hyperlink" Target="https://admission.universityofcalifornia.edu/admission-requirements/transfer-requirements/preparing-to-transfer/general-education-igetc/igetc/" TargetMode="External"/><Relationship Id="rId4" Type="http://schemas.openxmlformats.org/officeDocument/2006/relationships/hyperlink" Target="https://hs-articulation.ucop.edu/agcourselis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ccapply.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mynextmove.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areerladdersproject.org/resource/student-voice-dual-enrollment-case-studies-and-video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crc.tc.columbia.edu/media/k2/attachments/postsecondary-outcomes-dual-enrollment-national-stat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alibri"/>
                <a:ea typeface="Calibri"/>
                <a:cs typeface="Calibri"/>
                <a:sym typeface="Calibri"/>
              </a:rPr>
              <a:t>Other CCAP notes:</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Your high school and college work together which helps you navigate both systems.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You get extra support to help you succeed in your classes. For example, tutoring services at the college could coordinate with your high school.</a:t>
            </a:r>
            <a:endParaRPr/>
          </a:p>
          <a:p>
            <a:pPr marL="0" lvl="0" indent="0" algn="l" rtl="0">
              <a:spcBef>
                <a:spcPts val="0"/>
              </a:spcBef>
              <a:spcAft>
                <a:spcPts val="0"/>
              </a:spcAft>
              <a:buNone/>
            </a:pPr>
            <a:endParaRPr sz="18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US" sz="1800" b="0" i="0" u="none" strike="noStrike">
                <a:solidFill>
                  <a:srgbClr val="000000"/>
                </a:solidFill>
                <a:latin typeface="Calibri"/>
                <a:ea typeface="Calibri"/>
                <a:cs typeface="Calibri"/>
                <a:sym typeface="Calibri"/>
              </a:rPr>
              <a:t>Ask your high school if they offer CCAP. It has added benefits that will help you succeed in dual enrollment classes!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All CCAP dual enrollment classes </a:t>
            </a:r>
            <a:r>
              <a:rPr lang="en-US" sz="1800" b="1" i="1" u="none" strike="noStrike">
                <a:solidFill>
                  <a:srgbClr val="000000"/>
                </a:solidFill>
                <a:latin typeface="Calibri"/>
                <a:ea typeface="Calibri"/>
                <a:cs typeface="Calibri"/>
                <a:sym typeface="Calibri"/>
              </a:rPr>
              <a:t>count toward high school graduation requirements</a:t>
            </a:r>
            <a:r>
              <a:rPr lang="en-US" sz="1800" b="0" i="0" u="none" strike="noStrike">
                <a:solidFill>
                  <a:srgbClr val="000000"/>
                </a:solidFill>
                <a:latin typeface="Calibri"/>
                <a:ea typeface="Calibri"/>
                <a:cs typeface="Calibri"/>
                <a:sym typeface="Calibri"/>
              </a:rPr>
              <a:t>, unlike some concurrent enrollment or Individual Dual Enrollment classes.</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offered under CCAP will </a:t>
            </a:r>
            <a:r>
              <a:rPr lang="en-US" sz="1800" b="1" i="1" u="none" strike="noStrike">
                <a:solidFill>
                  <a:srgbClr val="000000"/>
                </a:solidFill>
                <a:latin typeface="Calibri"/>
                <a:ea typeface="Calibri"/>
                <a:cs typeface="Calibri"/>
                <a:sym typeface="Calibri"/>
              </a:rPr>
              <a:t>likely satisfy other requirements to help you prepare for college </a:t>
            </a:r>
            <a:r>
              <a:rPr lang="en-US" sz="1800" b="0" i="0" u="none" strike="noStrike">
                <a:solidFill>
                  <a:srgbClr val="000000"/>
                </a:solidFill>
                <a:latin typeface="Calibri"/>
                <a:ea typeface="Calibri"/>
                <a:cs typeface="Calibri"/>
                <a:sym typeface="Calibri"/>
              </a:rPr>
              <a:t>because your high school is designing the program for students like you.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Your high school and college work together through CCAP, so you get extra support from both to help you succeed in your classes. For example, tutoring services at the college could coordinate with your high school.</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If your school participates in CCAP, they may already host workshops that help you enroll through your high school.</a:t>
            </a:r>
            <a:endParaRPr/>
          </a:p>
          <a:p>
            <a:pPr marL="0" lvl="0" indent="0" algn="l" rtl="0">
              <a:spcBef>
                <a:spcPts val="0"/>
              </a:spcBef>
              <a:spcAft>
                <a:spcPts val="0"/>
              </a:spcAft>
              <a:buNone/>
            </a:pPr>
            <a:endParaRPr/>
          </a:p>
        </p:txBody>
      </p:sp>
      <p:sp>
        <p:nvSpPr>
          <p:cNvPr id="168" name="Google Shape;1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000000"/>
                </a:solidFill>
              </a:rPr>
              <a:t>High School Requirements</a:t>
            </a:r>
            <a:endParaRPr b="1">
              <a:solidFill>
                <a:srgbClr val="000000"/>
              </a:solidFill>
            </a:endParaRPr>
          </a:p>
          <a:p>
            <a:pPr marL="0" lvl="0" indent="0" algn="l" rtl="0">
              <a:spcBef>
                <a:spcPts val="0"/>
              </a:spcBef>
              <a:spcAft>
                <a:spcPts val="0"/>
              </a:spcAft>
              <a:buNone/>
            </a:pPr>
            <a:r>
              <a:rPr lang="en-US" sz="1100">
                <a:solidFill>
                  <a:srgbClr val="000000"/>
                </a:solidFill>
              </a:rPr>
              <a:t>Classes you need to take in order to graduate from high school.</a:t>
            </a:r>
            <a:endParaRPr sz="1100">
              <a:solidFill>
                <a:srgbClr val="000000"/>
              </a:solidFill>
            </a:endParaRPr>
          </a:p>
          <a:p>
            <a:pPr marL="0" lvl="0" indent="0" algn="l" rtl="0">
              <a:spcBef>
                <a:spcPts val="0"/>
              </a:spcBef>
              <a:spcAft>
                <a:spcPts val="0"/>
              </a:spcAft>
              <a:buNone/>
            </a:pPr>
            <a:r>
              <a:rPr lang="en-US" sz="1100">
                <a:solidFill>
                  <a:srgbClr val="000000"/>
                </a:solidFill>
              </a:rPr>
              <a:t>Check with your high school counselor to make sure the dual enrollment class you are taking also fulfills a high school graduation requirement. </a:t>
            </a:r>
            <a:endParaRPr sz="1100">
              <a:solidFill>
                <a:srgbClr val="000000"/>
              </a:solidFill>
            </a:endParaRPr>
          </a:p>
          <a:p>
            <a:pPr marL="0" lvl="0" indent="0" algn="l" rtl="0">
              <a:spcBef>
                <a:spcPts val="0"/>
              </a:spcBef>
              <a:spcAft>
                <a:spcPts val="0"/>
              </a:spcAft>
              <a:buNone/>
            </a:pPr>
            <a:r>
              <a:rPr lang="en-US" sz="1100">
                <a:solidFill>
                  <a:srgbClr val="000000"/>
                </a:solidFill>
              </a:rPr>
              <a:t>Your high school’s website.</a:t>
            </a:r>
            <a:endParaRPr sz="11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b="1" u="sng">
                <a:solidFill>
                  <a:srgbClr val="1155CC"/>
                </a:solidFill>
                <a:hlinkClick r:id="rId3">
                  <a:extLst>
                    <a:ext uri="{A12FA001-AC4F-418D-AE19-62706E023703}">
                      <ahyp:hlinkClr xmlns:ahyp="http://schemas.microsoft.com/office/drawing/2018/hyperlinkcolor" val="tx"/>
                    </a:ext>
                  </a:extLst>
                </a:hlinkClick>
              </a:rPr>
              <a:t>A-G Requirements</a:t>
            </a:r>
            <a:endParaRPr b="1">
              <a:solidFill>
                <a:srgbClr val="1155CC"/>
              </a:solidFill>
            </a:endParaRPr>
          </a:p>
          <a:p>
            <a:pPr marL="0" lvl="0" indent="0" algn="l" rtl="0">
              <a:spcBef>
                <a:spcPts val="0"/>
              </a:spcBef>
              <a:spcAft>
                <a:spcPts val="0"/>
              </a:spcAft>
              <a:buNone/>
            </a:pPr>
            <a:r>
              <a:rPr lang="en-US" sz="1100">
                <a:solidFill>
                  <a:srgbClr val="000000"/>
                </a:solidFill>
              </a:rPr>
              <a:t>Classes you need to take in high school if you want to apply to a University of California (UC) or Cal State University (CSU).</a:t>
            </a:r>
            <a:endParaRPr sz="1100" b="1">
              <a:solidFill>
                <a:srgbClr val="1155CC"/>
              </a:solidFill>
            </a:endParaRPr>
          </a:p>
          <a:p>
            <a:pPr marL="0" lvl="0" indent="0" algn="l" rtl="0">
              <a:spcBef>
                <a:spcPts val="0"/>
              </a:spcBef>
              <a:spcAft>
                <a:spcPts val="0"/>
              </a:spcAft>
              <a:buNone/>
            </a:pPr>
            <a:r>
              <a:rPr lang="en-US" sz="1100">
                <a:solidFill>
                  <a:srgbClr val="000000"/>
                </a:solidFill>
              </a:rPr>
              <a:t>You can graduate from high school without completing all the A-G requirements. </a:t>
            </a:r>
            <a:endParaRPr sz="1100">
              <a:solidFill>
                <a:srgbClr val="000000"/>
              </a:solidFill>
            </a:endParaRPr>
          </a:p>
          <a:p>
            <a:pPr marL="0" lvl="0" indent="0" algn="l" rtl="0">
              <a:spcBef>
                <a:spcPts val="0"/>
              </a:spcBef>
              <a:spcAft>
                <a:spcPts val="0"/>
              </a:spcAft>
              <a:buNone/>
            </a:pPr>
            <a:r>
              <a:rPr lang="en-US" sz="1100">
                <a:solidFill>
                  <a:srgbClr val="000000"/>
                </a:solidFill>
              </a:rPr>
              <a:t>Not all dual enrollment classes meet A-G requirements. Talk to your high school counselor to find out which dual enrollment classes meet A-G requirements. </a:t>
            </a:r>
            <a:endParaRPr sz="1100">
              <a:solidFill>
                <a:srgbClr val="000000"/>
              </a:solidFill>
            </a:endParaRPr>
          </a:p>
          <a:p>
            <a:pPr marL="0" lvl="0" indent="0" algn="l" rtl="0">
              <a:spcBef>
                <a:spcPts val="0"/>
              </a:spcBef>
              <a:spcAft>
                <a:spcPts val="0"/>
              </a:spcAft>
              <a:buNone/>
            </a:pPr>
            <a:r>
              <a:rPr lang="en-US" sz="1100" u="sng">
                <a:solidFill>
                  <a:srgbClr val="1155CC"/>
                </a:solidFill>
                <a:hlinkClick r:id="rId3">
                  <a:extLst>
                    <a:ext uri="{A12FA001-AC4F-418D-AE19-62706E023703}">
                      <ahyp:hlinkClr xmlns:ahyp="http://schemas.microsoft.com/office/drawing/2018/hyperlinkcolor" val="tx"/>
                    </a:ext>
                  </a:extLst>
                </a:hlinkClick>
              </a:rPr>
              <a:t>https://www.cde.ca.gov/ci/gs/hs/hsgrtable.asp</a:t>
            </a:r>
            <a:endParaRPr sz="1100">
              <a:solidFill>
                <a:srgbClr val="000000"/>
              </a:solidFill>
            </a:endParaRPr>
          </a:p>
          <a:p>
            <a:pPr marL="0" lvl="0" indent="0" algn="l" rtl="0">
              <a:spcBef>
                <a:spcPts val="0"/>
              </a:spcBef>
              <a:spcAft>
                <a:spcPts val="0"/>
              </a:spcAft>
              <a:buNone/>
            </a:pPr>
            <a:endParaRPr sz="1100" b="1">
              <a:solidFill>
                <a:srgbClr val="000000"/>
              </a:solidFill>
            </a:endParaRPr>
          </a:p>
          <a:p>
            <a:pPr marL="0" lvl="0" indent="0" algn="l" rtl="0">
              <a:spcBef>
                <a:spcPts val="0"/>
              </a:spcBef>
              <a:spcAft>
                <a:spcPts val="0"/>
              </a:spcAft>
              <a:buNone/>
            </a:pPr>
            <a:r>
              <a:rPr lang="en-US" sz="1100" b="1">
                <a:solidFill>
                  <a:srgbClr val="000000"/>
                </a:solidFill>
              </a:rPr>
              <a:t>Find your school’s approved A-G list</a:t>
            </a:r>
            <a:r>
              <a:rPr lang="en-US" sz="1100">
                <a:solidFill>
                  <a:srgbClr val="000000"/>
                </a:solidFill>
              </a:rPr>
              <a:t>: </a:t>
            </a:r>
            <a:r>
              <a:rPr lang="en-US" sz="1100" u="sng">
                <a:solidFill>
                  <a:srgbClr val="1155CC"/>
                </a:solidFill>
                <a:hlinkClick r:id="rId4">
                  <a:extLst>
                    <a:ext uri="{A12FA001-AC4F-418D-AE19-62706E023703}">
                      <ahyp:hlinkClr xmlns:ahyp="http://schemas.microsoft.com/office/drawing/2018/hyperlinkcolor" val="tx"/>
                    </a:ext>
                  </a:extLst>
                </a:hlinkClick>
              </a:rPr>
              <a:t>https://hs-articulation.ucop.edu/agcourselist</a:t>
            </a:r>
            <a:endParaRPr sz="11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b="1" u="sng">
                <a:solidFill>
                  <a:srgbClr val="1155CC"/>
                </a:solidFill>
                <a:hlinkClick r:id="rId5">
                  <a:extLst>
                    <a:ext uri="{A12FA001-AC4F-418D-AE19-62706E023703}">
                      <ahyp:hlinkClr xmlns:ahyp="http://schemas.microsoft.com/office/drawing/2018/hyperlinkcolor" val="tx"/>
                    </a:ext>
                  </a:extLst>
                </a:hlinkClick>
              </a:rPr>
              <a:t>IGETC</a:t>
            </a:r>
            <a:r>
              <a:rPr lang="en-US" b="1">
                <a:solidFill>
                  <a:srgbClr val="000000"/>
                </a:solidFill>
              </a:rPr>
              <a:t> (Intersegmental General Education Transfer Curriculum)</a:t>
            </a:r>
            <a:endParaRPr b="1">
              <a:solidFill>
                <a:srgbClr val="1155CC"/>
              </a:solidFill>
            </a:endParaRPr>
          </a:p>
          <a:p>
            <a:pPr marL="0" lvl="0" indent="0" algn="l" rtl="0">
              <a:spcBef>
                <a:spcPts val="0"/>
              </a:spcBef>
              <a:spcAft>
                <a:spcPts val="0"/>
              </a:spcAft>
              <a:buNone/>
            </a:pPr>
            <a:r>
              <a:rPr lang="en-US" sz="1100">
                <a:solidFill>
                  <a:srgbClr val="000000"/>
                </a:solidFill>
              </a:rPr>
              <a:t>Classes that college students take to cover their general education requirements, usually during the first two years of college.</a:t>
            </a:r>
            <a:endParaRPr sz="1100" b="1">
              <a:solidFill>
                <a:srgbClr val="1155CC"/>
              </a:solidFill>
            </a:endParaRPr>
          </a:p>
          <a:p>
            <a:pPr marL="0" lvl="0" indent="0" algn="l" rtl="0">
              <a:spcBef>
                <a:spcPts val="0"/>
              </a:spcBef>
              <a:spcAft>
                <a:spcPts val="0"/>
              </a:spcAft>
              <a:buNone/>
            </a:pPr>
            <a:r>
              <a:rPr lang="en-US" sz="1100">
                <a:solidFill>
                  <a:srgbClr val="000000"/>
                </a:solidFill>
              </a:rPr>
              <a:t>To see if a dual enrollment class will transfer to a university, check out </a:t>
            </a:r>
            <a:r>
              <a:rPr lang="en-US" sz="1100" u="sng">
                <a:solidFill>
                  <a:srgbClr val="1155CC"/>
                </a:solidFill>
                <a:hlinkClick r:id="rId6">
                  <a:extLst>
                    <a:ext uri="{A12FA001-AC4F-418D-AE19-62706E023703}">
                      <ahyp:hlinkClr xmlns:ahyp="http://schemas.microsoft.com/office/drawing/2018/hyperlinkcolor" val="tx"/>
                    </a:ext>
                  </a:extLst>
                </a:hlinkClick>
              </a:rPr>
              <a:t>ASSIST.org</a:t>
            </a:r>
            <a:r>
              <a:rPr lang="en-US" sz="1100">
                <a:solidFill>
                  <a:srgbClr val="000000"/>
                </a:solidFill>
              </a:rPr>
              <a:t>. This is your go-to website for transfer info.</a:t>
            </a:r>
            <a:endParaRPr sz="1100">
              <a:solidFill>
                <a:srgbClr val="000000"/>
              </a:solidFill>
            </a:endParaRPr>
          </a:p>
          <a:p>
            <a:pPr marL="0" lvl="0" indent="0" algn="l" rtl="0">
              <a:spcBef>
                <a:spcPts val="0"/>
              </a:spcBef>
              <a:spcAft>
                <a:spcPts val="0"/>
              </a:spcAft>
              <a:buNone/>
            </a:pPr>
            <a:r>
              <a:rPr lang="en-US" sz="1100" u="sng">
                <a:solidFill>
                  <a:srgbClr val="1155CC"/>
                </a:solidFill>
                <a:hlinkClick r:id="rId5">
                  <a:extLst>
                    <a:ext uri="{A12FA001-AC4F-418D-AE19-62706E023703}">
                      <ahyp:hlinkClr xmlns:ahyp="http://schemas.microsoft.com/office/drawing/2018/hyperlinkcolor" val="tx"/>
                    </a:ext>
                  </a:extLst>
                </a:hlinkClick>
              </a:rPr>
              <a:t>https://admission.universityofcalifornia.edu/admission-requirements/transfer-requirements/preparing-to-transfer/general-education-igetc/igetc/</a:t>
            </a:r>
            <a:endParaRPr sz="1100">
              <a:solidFill>
                <a:srgbClr val="000000"/>
              </a:solidFill>
            </a:endParaRPr>
          </a:p>
          <a:p>
            <a:pPr marL="0" lvl="0" indent="0" algn="l" rtl="0">
              <a:spcBef>
                <a:spcPts val="0"/>
              </a:spcBef>
              <a:spcAft>
                <a:spcPts val="0"/>
              </a:spcAft>
              <a:buNone/>
            </a:pPr>
            <a:endParaRPr sz="1100">
              <a:solidFill>
                <a:srgbClr val="000000"/>
              </a:solidFill>
            </a:endParaRPr>
          </a:p>
          <a:p>
            <a:pPr marL="0" lvl="0" indent="0" algn="l" rtl="0">
              <a:spcBef>
                <a:spcPts val="0"/>
              </a:spcBef>
              <a:spcAft>
                <a:spcPts val="0"/>
              </a:spcAft>
              <a:buNone/>
            </a:pPr>
            <a:r>
              <a:rPr lang="en-US" b="1" u="sng">
                <a:solidFill>
                  <a:srgbClr val="1155CC"/>
                </a:solidFill>
                <a:hlinkClick r:id="rId7">
                  <a:extLst>
                    <a:ext uri="{A12FA001-AC4F-418D-AE19-62706E023703}">
                      <ahyp:hlinkClr xmlns:ahyp="http://schemas.microsoft.com/office/drawing/2018/hyperlinkcolor" val="tx"/>
                    </a:ext>
                  </a:extLst>
                </a:hlinkClick>
              </a:rPr>
              <a:t>CTE</a:t>
            </a:r>
            <a:r>
              <a:rPr lang="en-US" b="1">
                <a:solidFill>
                  <a:srgbClr val="000000"/>
                </a:solidFill>
              </a:rPr>
              <a:t> (Career Technical Education)</a:t>
            </a:r>
            <a:endParaRPr b="1">
              <a:solidFill>
                <a:srgbClr val="1155CC"/>
              </a:solidFill>
            </a:endParaRPr>
          </a:p>
          <a:p>
            <a:pPr marL="0" lvl="0" indent="0" algn="l" rtl="0">
              <a:spcBef>
                <a:spcPts val="0"/>
              </a:spcBef>
              <a:spcAft>
                <a:spcPts val="0"/>
              </a:spcAft>
              <a:buNone/>
            </a:pPr>
            <a:r>
              <a:rPr lang="en-US" sz="1100">
                <a:solidFill>
                  <a:srgbClr val="000000"/>
                </a:solidFill>
              </a:rPr>
              <a:t>Programs that combine academic knowledge with hands-on skills for specific careers. It’s a sequence of classes you take over a few years that can lead to college or straight into a job.</a:t>
            </a:r>
            <a:endParaRPr sz="1100" b="1">
              <a:solidFill>
                <a:srgbClr val="1155CC"/>
              </a:solidFill>
            </a:endParaRPr>
          </a:p>
          <a:p>
            <a:pPr marL="0" lvl="0" indent="0" algn="l" rtl="0">
              <a:spcBef>
                <a:spcPts val="0"/>
              </a:spcBef>
              <a:spcAft>
                <a:spcPts val="0"/>
              </a:spcAft>
              <a:buNone/>
            </a:pPr>
            <a:r>
              <a:rPr lang="en-US" sz="1100">
                <a:solidFill>
                  <a:srgbClr val="000000"/>
                </a:solidFill>
              </a:rPr>
              <a:t>You can earn certificates for completing certain classes.</a:t>
            </a:r>
            <a:endParaRPr sz="1100">
              <a:solidFill>
                <a:srgbClr val="000000"/>
              </a:solidFill>
            </a:endParaRPr>
          </a:p>
          <a:p>
            <a:pPr marL="0" lvl="0" indent="0" algn="l" rtl="0">
              <a:spcBef>
                <a:spcPts val="0"/>
              </a:spcBef>
              <a:spcAft>
                <a:spcPts val="0"/>
              </a:spcAft>
              <a:buNone/>
            </a:pPr>
            <a:r>
              <a:rPr lang="en-US" sz="1100" u="sng">
                <a:solidFill>
                  <a:srgbClr val="1155CC"/>
                </a:solidFill>
                <a:hlinkClick r:id="rId7">
                  <a:extLst>
                    <a:ext uri="{A12FA001-AC4F-418D-AE19-62706E023703}">
                      <ahyp:hlinkClr xmlns:ahyp="http://schemas.microsoft.com/office/drawing/2018/hyperlinkcolor" val="tx"/>
                    </a:ext>
                  </a:extLst>
                </a:hlinkClick>
              </a:rPr>
              <a:t>https://www.cde.ca.gov/ci/ct/</a:t>
            </a:r>
            <a:endParaRPr sz="1100">
              <a:solidFill>
                <a:srgbClr val="000000"/>
              </a:solidFill>
            </a:endParaRPr>
          </a:p>
          <a:p>
            <a:pPr marL="0" lvl="0" indent="0" algn="l" rtl="0">
              <a:spcBef>
                <a:spcPts val="0"/>
              </a:spcBef>
              <a:spcAft>
                <a:spcPts val="0"/>
              </a:spcAft>
              <a:buNone/>
            </a:pPr>
            <a:endParaRPr/>
          </a:p>
        </p:txBody>
      </p:sp>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MYTH: Dual enrollment is only for top students.</a:t>
            </a:r>
            <a:br>
              <a:rPr lang="en-US" sz="1800" b="1" i="0" u="none" strike="noStrike">
                <a:solidFill>
                  <a:srgbClr val="1155CC"/>
                </a:solidFill>
                <a:latin typeface="Calibri"/>
                <a:ea typeface="Calibri"/>
                <a:cs typeface="Calibri"/>
                <a:sym typeface="Calibri"/>
              </a:rPr>
            </a:b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Dual Enrollment is open to </a:t>
            </a:r>
            <a:r>
              <a:rPr lang="en-US" sz="1800" b="0" i="1" u="none" strike="noStrike">
                <a:solidFill>
                  <a:srgbClr val="B45F06"/>
                </a:solidFill>
                <a:latin typeface="Calibri"/>
                <a:ea typeface="Calibri"/>
                <a:cs typeface="Calibri"/>
                <a:sym typeface="Calibri"/>
              </a:rPr>
              <a:t>everyone,</a:t>
            </a:r>
            <a:r>
              <a:rPr lang="en-US" sz="1800" b="0" i="0" u="none" strike="noStrike">
                <a:solidFill>
                  <a:srgbClr val="B45F06"/>
                </a:solidFill>
                <a:latin typeface="Calibri"/>
                <a:ea typeface="Calibri"/>
                <a:cs typeface="Calibri"/>
                <a:sym typeface="Calibri"/>
              </a:rPr>
              <a:t> no matter your grades or GPA. You are capable of taking dual enrollment classes.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Dual enrollment is expensive.</a:t>
            </a:r>
            <a:br>
              <a:rPr lang="en-US" sz="1800" b="1" i="0" u="none" strike="noStrike">
                <a:solidFill>
                  <a:srgbClr val="1155CC"/>
                </a:solidFill>
                <a:latin typeface="Calibri"/>
                <a:ea typeface="Calibri"/>
                <a:cs typeface="Calibri"/>
                <a:sym typeface="Calibri"/>
              </a:rPr>
            </a:b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Tuition is free! Dual enrollment classes offered at your high school (CCAP) also cover the costs of books and student fees.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Dual enrollment classes are too hard.</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These are college-level classes, but you’ll have plenty of support from both your high school and the college to help you succeed. You can do this.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Colleges look at AP classes more favorably than dual enrollment classes.</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Colleges value dual enrollment and AP classes equally when reviewing applications.</a:t>
            </a:r>
            <a:r>
              <a:rPr lang="en-US" sz="1800" b="0" i="0" u="none" strike="noStrike">
                <a:solidFill>
                  <a:srgbClr val="000000"/>
                </a:solidFill>
                <a:latin typeface="Calibri"/>
                <a:ea typeface="Calibri"/>
                <a:cs typeface="Calibri"/>
                <a:sym typeface="Calibri"/>
              </a:rPr>
              <a:t> </a:t>
            </a:r>
            <a:r>
              <a:rPr lang="en-US" sz="1800" b="0" i="0" u="none" strike="noStrike">
                <a:solidFill>
                  <a:srgbClr val="B45F06"/>
                </a:solidFill>
                <a:latin typeface="Calibri"/>
                <a:ea typeface="Calibri"/>
                <a:cs typeface="Calibri"/>
                <a:sym typeface="Calibri"/>
              </a:rPr>
              <a:t>Check out the comparison table above to learn more.</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I’ll miss out on the first-year college experience if I do dual enrollment.</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Even if you earn credits in high school, you’re still considered a first-year college student and get the same benefits as your peers. The difference is that you may be more prepared for college-level courses.</a:t>
            </a:r>
            <a:endParaRPr b="0"/>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MYTH: If some private colleges don’t accept dual enrollment credit, it’s not worth it.</a:t>
            </a:r>
            <a:endParaRPr b="0"/>
          </a:p>
          <a:p>
            <a:pPr marL="0" lvl="0" indent="0" algn="l" rtl="0">
              <a:spcBef>
                <a:spcPts val="0"/>
              </a:spcBef>
              <a:spcAft>
                <a:spcPts val="0"/>
              </a:spcAft>
              <a:buNone/>
            </a:pPr>
            <a:r>
              <a:rPr lang="en-US" sz="1800" b="1" i="0" u="none" strike="noStrike">
                <a:solidFill>
                  <a:srgbClr val="B45F06"/>
                </a:solidFill>
                <a:latin typeface="Calibri"/>
                <a:ea typeface="Calibri"/>
                <a:cs typeface="Calibri"/>
                <a:sym typeface="Calibri"/>
              </a:rPr>
              <a:t>FACT: </a:t>
            </a:r>
            <a:r>
              <a:rPr lang="en-US" sz="1800" b="0" i="0" u="none" strike="noStrike">
                <a:solidFill>
                  <a:srgbClr val="B45F06"/>
                </a:solidFill>
                <a:latin typeface="Calibri"/>
                <a:ea typeface="Calibri"/>
                <a:cs typeface="Calibri"/>
                <a:sym typeface="Calibri"/>
              </a:rPr>
              <a:t>Even if schools like USC don’t accept dual enrollment credits, taking dual enrollment classes still strengthens your college applications. They can boost your GPA, and they also show colleges that you are challenging yourself with college-level coursework.</a:t>
            </a:r>
            <a:endParaRPr b="0"/>
          </a:p>
          <a:p>
            <a:pPr marL="0" lvl="0" indent="0" algn="l" rtl="0">
              <a:spcBef>
                <a:spcPts val="0"/>
              </a:spcBef>
              <a:spcAft>
                <a:spcPts val="0"/>
              </a:spcAft>
              <a:buNone/>
            </a:pPr>
            <a:br>
              <a:rPr lang="en-US"/>
            </a:br>
            <a:endParaRPr/>
          </a:p>
        </p:txBody>
      </p:sp>
      <p:sp>
        <p:nvSpPr>
          <p:cNvPr id="200" name="Google Shape;2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Getting High School Credit for Dual Enrollment Classes Depends On the Class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at your high school (CCAP) automatically count for high school credit.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that a student enrolls in at a college on their own </a:t>
            </a:r>
            <a:r>
              <a:rPr lang="en-US" sz="1800" b="0" i="1" u="none" strike="noStrike">
                <a:solidFill>
                  <a:srgbClr val="000000"/>
                </a:solidFill>
                <a:latin typeface="Calibri"/>
                <a:ea typeface="Calibri"/>
                <a:cs typeface="Calibri"/>
                <a:sym typeface="Calibri"/>
              </a:rPr>
              <a:t>might count</a:t>
            </a:r>
            <a:r>
              <a:rPr lang="en-US" sz="1800" b="0" i="0" u="none" strike="noStrike">
                <a:solidFill>
                  <a:srgbClr val="000000"/>
                </a:solidFill>
                <a:latin typeface="Calibri"/>
                <a:ea typeface="Calibri"/>
                <a:cs typeface="Calibri"/>
                <a:sym typeface="Calibri"/>
              </a:rPr>
              <a:t>. Ask your high school counselor which dual enrollment classes count toward high school graduation.</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Your Grades Matter</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The grades you earn in dual enrollment classes will go on your official college transcript and stay on your permanent record. Your transcript is an official record of the classes you’ve taken and the grades you’ve earned.</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A grade of D or lower is considered a fail and will show up on your transcript, which could make it harder to get into some colleges and/or qualify for certain scholarships.</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Dual Enrollment Could Impact Your College Financial Aid and College Eligibility</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Good grades can boost your GPA, which looks great on college and scholarship applications. However, getting a poor grade in a dual enrollment class can also hurt your eligibility to attend a four-year college.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To keep financial aid, most schools require you to maintain a minimum GPA (usually a 2.0 or above) to maintain Satisfactory Academic Progress. If you fall below the minimum GPA, you risk losing your financial aid. Check with your desired college for specific rules.</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Accumulating Too Many Units Could Impact You</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Dual enrollment classes might count toward the total number of units (classes) you can take in college, which is called a </a:t>
            </a:r>
            <a:r>
              <a:rPr lang="en-US" sz="1800" b="0" i="1" u="none" strike="noStrike">
                <a:solidFill>
                  <a:srgbClr val="000000"/>
                </a:solidFill>
                <a:latin typeface="Calibri"/>
                <a:ea typeface="Calibri"/>
                <a:cs typeface="Calibri"/>
                <a:sym typeface="Calibri"/>
              </a:rPr>
              <a:t>unit cap.</a:t>
            </a:r>
            <a:r>
              <a:rPr lang="en-US" sz="1800" b="0" i="0" u="none" strike="noStrike">
                <a:solidFill>
                  <a:srgbClr val="000000"/>
                </a:solidFill>
                <a:latin typeface="Calibri"/>
                <a:ea typeface="Calibri"/>
                <a:cs typeface="Calibri"/>
                <a:sym typeface="Calibri"/>
              </a:rPr>
              <a:t> This means that by taking classes now, you may not be able to take as many college classes at a four-year institution. That’s why it’s important that dual enrollment classes fulfill A-G, IGETC, and/or CTE requirements. </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Some financial aid programs have a limit on how many college units they’ll cover. Once you reach that limit, you won’t qualify for money from that financial aid program anymore and will have to pay for the rest of college on your own or find other ways to cover the costs. It’s important to plan your classes carefully so you can better prepare for your future college and career goals.</a:t>
            </a:r>
            <a:endParaRPr/>
          </a:p>
          <a:p>
            <a:pPr marL="0" lvl="0" indent="0" algn="l" rtl="0">
              <a:spcBef>
                <a:spcPts val="1200"/>
              </a:spcBef>
              <a:spcAft>
                <a:spcPts val="0"/>
              </a:spcAft>
              <a:buNone/>
            </a:pPr>
            <a:r>
              <a:rPr lang="en-US" sz="1800" b="1" i="0" u="none" strike="noStrike">
                <a:solidFill>
                  <a:srgbClr val="1155CC"/>
                </a:solidFill>
                <a:latin typeface="Calibri"/>
                <a:ea typeface="Calibri"/>
                <a:cs typeface="Calibri"/>
                <a:sym typeface="Calibri"/>
              </a:rPr>
              <a:t>Some Credits May Not Transfer (It Depends On the School)</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Some private colleges, like USC, don’t accept dual enrollment credits at all, but taking these classes still strengthens your college application, increases your chances of acceptance, and builds your readiness for college.</a:t>
            </a:r>
            <a:endParaRPr/>
          </a:p>
          <a:p>
            <a:pPr marL="0" lvl="0" indent="0" algn="l" rtl="0">
              <a:spcBef>
                <a:spcPts val="0"/>
              </a:spcBef>
              <a:spcAft>
                <a:spcPts val="0"/>
              </a:spcAft>
              <a:buNone/>
            </a:pPr>
            <a:br>
              <a:rPr lang="en-US" b="0"/>
            </a:br>
            <a:r>
              <a:rPr lang="en-US" sz="1800" b="1" i="0" u="none" strike="noStrike">
                <a:solidFill>
                  <a:srgbClr val="1155CC"/>
                </a:solidFill>
                <a:latin typeface="Calibri"/>
                <a:ea typeface="Calibri"/>
                <a:cs typeface="Calibri"/>
                <a:sym typeface="Calibri"/>
              </a:rPr>
              <a:t>You Can Take Noncredit Dual Enrollment Classes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Colleges also offer noncredit classes, which don’t affect your GPA and are not graded. These classes are great for learning new skills or improving your basic skills. Check out your college’s noncredit courses to find out what interests you.</a:t>
            </a:r>
            <a:endParaRPr/>
          </a:p>
          <a:p>
            <a:pPr marL="0" lvl="0" indent="0" algn="l" rtl="0">
              <a:spcBef>
                <a:spcPts val="0"/>
              </a:spcBef>
              <a:spcAft>
                <a:spcPts val="0"/>
              </a:spcAft>
              <a:buNone/>
            </a:pPr>
            <a:endParaRPr/>
          </a:p>
        </p:txBody>
      </p:sp>
      <p:sp>
        <p:nvSpPr>
          <p:cNvPr id="207" name="Google Shape;20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When you’re ready to sign up, you can expect the process to look like this:</a:t>
            </a:r>
            <a:endParaRPr b="0"/>
          </a:p>
          <a:p>
            <a:pPr marL="0" lvl="0" indent="-114300" algn="l" rtl="0">
              <a:spcBef>
                <a:spcPts val="0"/>
              </a:spcBef>
              <a:spcAft>
                <a:spcPts val="0"/>
              </a:spcAft>
              <a:buClr>
                <a:srgbClr val="1155CC"/>
              </a:buClr>
              <a:buSzPts val="1800"/>
              <a:buFont typeface="Calibri"/>
              <a:buAutoNum type="arabicPeriod"/>
            </a:pPr>
            <a:r>
              <a:rPr lang="en-US" sz="1800" b="1" i="0" u="none" strike="noStrike">
                <a:solidFill>
                  <a:srgbClr val="1155CC"/>
                </a:solidFill>
                <a:latin typeface="Calibri"/>
                <a:ea typeface="Calibri"/>
                <a:cs typeface="Calibri"/>
                <a:sym typeface="Calibri"/>
              </a:rPr>
              <a:t>Complete an application for the community college you want to attend.</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Each community college has its own application through a website called </a:t>
            </a:r>
            <a:r>
              <a:rPr lang="en-US" sz="1800" b="0" i="0" u="sng" strike="noStrik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CCCapply.org</a:t>
            </a:r>
            <a:r>
              <a:rPr lang="en-US" sz="1800" b="0" i="0" u="none" strike="noStrike">
                <a:solidFill>
                  <a:srgbClr val="000000"/>
                </a:solidFill>
                <a:latin typeface="Calibri"/>
                <a:ea typeface="Calibri"/>
                <a:cs typeface="Calibri"/>
                <a:sym typeface="Calibri"/>
              </a:rPr>
              <a:t>. You can find the link to the school’s CCCApply application on the school’s individual website, OR you can search for the school on CCCapply.org. </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Complete and submit a dual enrollment (or parent consent) form.</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In addition to signing up to be a student, you need to fill out a separate parent consent form to enroll in dual enrollment. Each college has its own form. Search for </a:t>
            </a:r>
            <a:r>
              <a:rPr lang="en-US" sz="1800" b="0" i="1" u="none" strike="noStrike">
                <a:solidFill>
                  <a:srgbClr val="000000"/>
                </a:solidFill>
                <a:latin typeface="Calibri"/>
                <a:ea typeface="Calibri"/>
                <a:cs typeface="Calibri"/>
                <a:sym typeface="Calibri"/>
              </a:rPr>
              <a:t>dual enrollment</a:t>
            </a:r>
            <a:r>
              <a:rPr lang="en-US" sz="1800" b="0" i="0" u="none" strike="noStrike">
                <a:solidFill>
                  <a:srgbClr val="000000"/>
                </a:solidFill>
                <a:latin typeface="Calibri"/>
                <a:ea typeface="Calibri"/>
                <a:cs typeface="Calibri"/>
                <a:sym typeface="Calibri"/>
              </a:rPr>
              <a:t> at your community college’s website to find the dual enrollment form.</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Complete a new-student orientation</a:t>
            </a:r>
            <a:r>
              <a:rPr lang="en-US" sz="1800" b="0" i="1" u="none" strike="noStrike">
                <a:solidFill>
                  <a:srgbClr val="1155CC"/>
                </a:solidFill>
                <a:latin typeface="Calibri"/>
                <a:ea typeface="Calibri"/>
                <a:cs typeface="Calibri"/>
                <a:sym typeface="Calibri"/>
              </a:rPr>
              <a:t> (some colleges require this, but not all do).</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Some colleges may require that you complete an orientation (online or in person). This orientation is a way for the college to help you know what to expect and how to be successful. Search for </a:t>
            </a:r>
            <a:r>
              <a:rPr lang="en-US" sz="1800" b="0" i="1" u="none" strike="noStrike">
                <a:solidFill>
                  <a:srgbClr val="000000"/>
                </a:solidFill>
                <a:latin typeface="Calibri"/>
                <a:ea typeface="Calibri"/>
                <a:cs typeface="Calibri"/>
                <a:sym typeface="Calibri"/>
              </a:rPr>
              <a:t>dual enrollment</a:t>
            </a:r>
            <a:r>
              <a:rPr lang="en-US" sz="1800" b="0" i="0" u="none" strike="noStrike">
                <a:solidFill>
                  <a:srgbClr val="000000"/>
                </a:solidFill>
                <a:latin typeface="Calibri"/>
                <a:ea typeface="Calibri"/>
                <a:cs typeface="Calibri"/>
                <a:sym typeface="Calibri"/>
              </a:rPr>
              <a:t> at your community college’s website and check if they require this step. </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Submit transcripts</a:t>
            </a:r>
            <a:r>
              <a:rPr lang="en-US" sz="1800" b="0" i="1" u="none" strike="noStrike">
                <a:solidFill>
                  <a:srgbClr val="1155CC"/>
                </a:solidFill>
                <a:latin typeface="Calibri"/>
                <a:ea typeface="Calibri"/>
                <a:cs typeface="Calibri"/>
                <a:sym typeface="Calibri"/>
              </a:rPr>
              <a:t> (some colleges require this, but not all do).</a:t>
            </a:r>
            <a:r>
              <a:rPr lang="en-US" sz="1800" b="0" i="0" u="none" strike="noStrike">
                <a:solidFill>
                  <a:srgbClr val="1155CC"/>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Some colleges may require you to submit your high school transcripts. Check with your desired college to see if they require this. If they do, ask your high school counselor how you can access your transcripts.</a:t>
            </a:r>
            <a:endParaRPr b="0"/>
          </a:p>
          <a:p>
            <a:pPr marL="0" lvl="0" indent="-114300" algn="l" rtl="0">
              <a:spcBef>
                <a:spcPts val="0"/>
              </a:spcBef>
              <a:spcAft>
                <a:spcPts val="0"/>
              </a:spcAft>
              <a:buClr>
                <a:srgbClr val="1155CC"/>
              </a:buClr>
              <a:buSzPts val="1800"/>
              <a:buFont typeface="Calibri"/>
              <a:buAutoNum type="arabicPeriod"/>
            </a:pPr>
            <a:r>
              <a:rPr lang="en-US" sz="1800" b="0" i="0" u="none" strike="noStrike">
                <a:solidFill>
                  <a:srgbClr val="1155CC"/>
                </a:solidFill>
                <a:latin typeface="Calibri"/>
                <a:ea typeface="Calibri"/>
                <a:cs typeface="Calibri"/>
                <a:sym typeface="Calibri"/>
              </a:rPr>
              <a:t> </a:t>
            </a:r>
            <a:r>
              <a:rPr lang="en-US" sz="1800" b="1" i="0" u="none" strike="noStrike">
                <a:solidFill>
                  <a:srgbClr val="1155CC"/>
                </a:solidFill>
                <a:latin typeface="Calibri"/>
                <a:ea typeface="Calibri"/>
                <a:cs typeface="Calibri"/>
                <a:sym typeface="Calibri"/>
              </a:rPr>
              <a:t>Sign up for classes. </a:t>
            </a:r>
            <a:r>
              <a:rPr lang="en-US" sz="1800" b="1" i="1" u="none" strike="noStrike">
                <a:solidFill>
                  <a:srgbClr val="000000"/>
                </a:solidFill>
                <a:latin typeface="Calibri"/>
                <a:ea typeface="Calibri"/>
                <a:cs typeface="Calibri"/>
                <a:sym typeface="Calibri"/>
              </a:rPr>
              <a:t>For CCAP (dual enrollment at your high school): </a:t>
            </a:r>
            <a:r>
              <a:rPr lang="en-US" sz="1800" b="0" i="0" u="none" strike="noStrike">
                <a:solidFill>
                  <a:srgbClr val="000000"/>
                </a:solidFill>
                <a:latin typeface="Calibri"/>
                <a:ea typeface="Calibri"/>
                <a:cs typeface="Calibri"/>
                <a:sym typeface="Calibri"/>
              </a:rPr>
              <a:t>Ask your high school what dual enrollment classes they offer; then simply sign up for the class. You will then need to follow the college registration steps. </a:t>
            </a:r>
            <a:endParaRPr/>
          </a:p>
          <a:p>
            <a:pPr marL="0" lvl="0" indent="0" algn="l" rtl="0">
              <a:spcBef>
                <a:spcPts val="0"/>
              </a:spcBef>
              <a:spcAft>
                <a:spcPts val="0"/>
              </a:spcAft>
              <a:buNone/>
            </a:pPr>
            <a:r>
              <a:rPr lang="en-US" sz="1800" b="1" i="1" u="none" strike="noStrike">
                <a:solidFill>
                  <a:srgbClr val="000000"/>
                </a:solidFill>
                <a:latin typeface="Calibri"/>
                <a:ea typeface="Calibri"/>
                <a:cs typeface="Calibri"/>
                <a:sym typeface="Calibri"/>
              </a:rPr>
              <a:t>For Concurrent Enrollment or Individual Dual Enrollment: </a:t>
            </a:r>
            <a:r>
              <a:rPr lang="en-US" sz="1800" b="0" i="0" u="none" strike="noStrike">
                <a:solidFill>
                  <a:srgbClr val="000000"/>
                </a:solidFill>
                <a:latin typeface="Calibri"/>
                <a:ea typeface="Calibri"/>
                <a:cs typeface="Calibri"/>
                <a:sym typeface="Calibri"/>
              </a:rPr>
              <a:t>Register for classes online. Classes may take place on campus or online. Each college has a catalog of classes that students can review to identify classes. Just keep in mind that some classes may have prerequisites in order to take the class. A </a:t>
            </a:r>
            <a:r>
              <a:rPr lang="en-US" sz="1800" b="0" i="1" u="none" strike="noStrike">
                <a:solidFill>
                  <a:srgbClr val="000000"/>
                </a:solidFill>
                <a:latin typeface="Calibri"/>
                <a:ea typeface="Calibri"/>
                <a:cs typeface="Calibri"/>
                <a:sym typeface="Calibri"/>
              </a:rPr>
              <a:t>prerequisite class</a:t>
            </a:r>
            <a:r>
              <a:rPr lang="en-US" sz="1800" b="0" i="0" u="none" strike="noStrike">
                <a:solidFill>
                  <a:srgbClr val="000000"/>
                </a:solidFill>
                <a:latin typeface="Calibri"/>
                <a:ea typeface="Calibri"/>
                <a:cs typeface="Calibri"/>
                <a:sym typeface="Calibri"/>
              </a:rPr>
              <a:t> is a class you need to take before you can enroll in a more advanced class. It’s a requirement to make sure you have the basic knowledge needed to succeed in the next level of the subject.</a:t>
            </a:r>
            <a:endParaRPr/>
          </a:p>
        </p:txBody>
      </p:sp>
      <p:sp>
        <p:nvSpPr>
          <p:cNvPr id="214" name="Google Shape;21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Find out what interests you. </a:t>
            </a:r>
            <a:r>
              <a:rPr lang="en-US" sz="1200" b="0" i="0" u="none" strike="noStrike">
                <a:latin typeface="Calibri"/>
                <a:ea typeface="Calibri"/>
                <a:cs typeface="Calibri"/>
                <a:sym typeface="Calibri"/>
              </a:rPr>
              <a:t>Check out online resources such as </a:t>
            </a:r>
            <a:r>
              <a:rPr lang="en-US" sz="1200" b="1" i="0" u="none" strike="noStrike">
                <a:latin typeface="Calibri"/>
                <a:ea typeface="Calibri"/>
                <a:cs typeface="Calibri"/>
                <a:sym typeface="Calibri"/>
              </a:rPr>
              <a:t>My Next Move (</a:t>
            </a:r>
            <a:r>
              <a:rPr lang="en-US" sz="1200" b="1" i="0" u="sng" strike="noStrike">
                <a:solidFill>
                  <a:schemeClr val="hlink"/>
                </a:solidFill>
                <a:latin typeface="Calibri"/>
                <a:ea typeface="Calibri"/>
                <a:cs typeface="Calibri"/>
                <a:sym typeface="Calibri"/>
                <a:hlinkClick r:id="rId3"/>
              </a:rPr>
              <a:t>www.mynextmove.org</a:t>
            </a:r>
            <a:r>
              <a:rPr lang="en-US" sz="1200" b="0" i="0" u="none" strike="noStrike">
                <a:latin typeface="Calibri"/>
                <a:ea typeface="Calibri"/>
                <a:cs typeface="Calibri"/>
                <a:sym typeface="Calibri"/>
              </a:rPr>
              <a:t>), a free resource that lets you explore careers based on your interests and provides information about college programs and skills needed for each field.</a:t>
            </a:r>
            <a:endParaRPr/>
          </a:p>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Hear from other students like you.</a:t>
            </a:r>
            <a:r>
              <a:rPr lang="en-US" sz="1200" b="0" i="0" u="none" strike="noStrike">
                <a:latin typeface="Calibri"/>
                <a:ea typeface="Calibri"/>
                <a:cs typeface="Calibri"/>
                <a:sym typeface="Calibri"/>
              </a:rPr>
              <a:t> Check out the </a:t>
            </a:r>
            <a:r>
              <a:rPr lang="en-US" sz="1200" b="1" i="1" u="sng" strike="noStrike">
                <a:solidFill>
                  <a:schemeClr val="hlink"/>
                </a:solidFill>
                <a:latin typeface="Calibri"/>
                <a:ea typeface="Calibri"/>
                <a:cs typeface="Calibri"/>
                <a:sym typeface="Calibri"/>
                <a:hlinkClick r:id="rId4"/>
              </a:rPr>
              <a:t>Career Ladders Project </a:t>
            </a:r>
            <a:r>
              <a:rPr lang="en-US" sz="1200" b="0" i="0" u="none" strike="noStrike">
                <a:latin typeface="Calibri"/>
                <a:ea typeface="Calibri"/>
                <a:cs typeface="Calibri"/>
                <a:sym typeface="Calibri"/>
              </a:rPr>
              <a:t>to hear directly from students who have taken dual enrollment classes and how </a:t>
            </a:r>
            <a:r>
              <a:rPr lang="en-US" sz="1200">
                <a:latin typeface="Calibri"/>
                <a:ea typeface="Calibri"/>
                <a:cs typeface="Calibri"/>
                <a:sym typeface="Calibri"/>
              </a:rPr>
              <a:t>the classes </a:t>
            </a:r>
            <a:r>
              <a:rPr lang="en-US" sz="1200" b="0" i="0" u="none" strike="noStrike">
                <a:latin typeface="Calibri"/>
                <a:ea typeface="Calibri"/>
                <a:cs typeface="Calibri"/>
                <a:sym typeface="Calibri"/>
              </a:rPr>
              <a:t>positively impacted their lives. </a:t>
            </a:r>
            <a:endParaRPr/>
          </a:p>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Schedule a meeting with your high school counselor.</a:t>
            </a:r>
            <a:r>
              <a:rPr lang="en-US" sz="1200" b="0" i="0" u="none" strike="noStrike">
                <a:latin typeface="Calibri"/>
                <a:ea typeface="Calibri"/>
                <a:cs typeface="Calibri"/>
                <a:sym typeface="Calibri"/>
              </a:rPr>
              <a:t> ​​Ask about dual enrollment options at your school and how they fit into your academic plan. </a:t>
            </a:r>
            <a:endParaRPr/>
          </a:p>
          <a:p>
            <a:pPr marL="457200" lvl="0" indent="-457200" algn="l" rtl="0">
              <a:spcBef>
                <a:spcPts val="0"/>
              </a:spcBef>
              <a:spcAft>
                <a:spcPts val="0"/>
              </a:spcAft>
              <a:buClr>
                <a:schemeClr val="dk1"/>
              </a:buClr>
              <a:buSzPts val="1200"/>
              <a:buFont typeface="Calibri"/>
              <a:buAutoNum type="arabicPeriod"/>
            </a:pPr>
            <a:r>
              <a:rPr lang="en-US" sz="1200" b="1" i="0" u="none" strike="noStrike">
                <a:latin typeface="Calibri"/>
                <a:ea typeface="Calibri"/>
                <a:cs typeface="Calibri"/>
                <a:sym typeface="Calibri"/>
              </a:rPr>
              <a:t>Schedule a call or attend an information session</a:t>
            </a:r>
            <a:r>
              <a:rPr lang="en-US" sz="1200" b="0" i="0" u="none" strike="noStrike">
                <a:latin typeface="Calibri"/>
                <a:ea typeface="Calibri"/>
                <a:cs typeface="Calibri"/>
                <a:sym typeface="Calibri"/>
              </a:rPr>
              <a:t> at your high school or local community college to learn more!</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222" name="Google Shape;2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Additional Stat: Four out of five (81%) dual enrollment students enrolled in college or university in the first year after high school, which was higher than the national average of 70%.</a:t>
            </a:r>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Source: </a:t>
            </a:r>
            <a:r>
              <a:rPr lang="en-US" sz="1800" b="0" i="0" u="none" strike="noStrike">
                <a:solidFill>
                  <a:srgbClr val="000000"/>
                </a:solidFill>
                <a:latin typeface="Calibri"/>
                <a:ea typeface="Calibri"/>
                <a:cs typeface="Calibri"/>
                <a:sym typeface="Calibri"/>
              </a:rPr>
              <a:t> Bedoya, M., Fink, J., Jenkins, D., &amp; Velasco, T. (2024, October). The postsecondary outcomes of high school dual enrollment students: A national and state-by-state analysis. Community College Research Center, Teachers College, Columbia University. </a:t>
            </a:r>
            <a:r>
              <a:rPr lang="en-US" sz="1800" b="0" i="0" u="sng" strike="noStrik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https://ccrc.tc.columbia.edu/media/k2/attachments/postsecondary-outcomes-dual-enrollment-national-state.pdf</a:t>
            </a:r>
            <a:endParaRPr sz="1600" b="0" i="0" u="none" strike="noStrike">
              <a:solidFill>
                <a:srgbClr val="000000"/>
              </a:solidFill>
              <a:latin typeface="Calibri"/>
              <a:ea typeface="Calibri"/>
              <a:cs typeface="Calibri"/>
              <a:sym typeface="Calibri"/>
            </a:endParaRPr>
          </a:p>
        </p:txBody>
      </p:sp>
      <p:sp>
        <p:nvSpPr>
          <p:cNvPr id="109" name="Google Shape;1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solidFill>
                  <a:srgbClr val="1155CC"/>
                </a:solidFill>
                <a:latin typeface="Calibri"/>
                <a:ea typeface="Calibri"/>
                <a:cs typeface="Calibri"/>
                <a:sym typeface="Calibri"/>
              </a:rPr>
              <a:t>Why Dual Enrollment Is a Game Changer:</a:t>
            </a:r>
            <a:endParaRPr b="0"/>
          </a:p>
          <a:p>
            <a:pPr marL="0" lvl="0" indent="-114300" algn="l" rtl="0">
              <a:spcBef>
                <a:spcPts val="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Save money! Tuition is FREE! </a:t>
            </a:r>
            <a:r>
              <a:rPr lang="en-US" sz="1800" b="0" i="0" u="none" strike="noStrike">
                <a:solidFill>
                  <a:srgbClr val="000000"/>
                </a:solidFill>
                <a:latin typeface="Calibri"/>
                <a:ea typeface="Calibri"/>
                <a:cs typeface="Calibri"/>
                <a:sym typeface="Calibri"/>
              </a:rPr>
              <a:t>As a high school student, your tuition for dual enrollment classes is free. (</a:t>
            </a:r>
            <a:r>
              <a:rPr lang="en-US" sz="1800" b="0" i="1" u="none" strike="noStrike">
                <a:solidFill>
                  <a:srgbClr val="000000"/>
                </a:solidFill>
                <a:latin typeface="Calibri"/>
                <a:ea typeface="Calibri"/>
                <a:cs typeface="Calibri"/>
                <a:sym typeface="Calibri"/>
              </a:rPr>
              <a:t>In some cases, you may need to pay for student fees, textbooks, materials, and transportation if you take dual enrollment classes on your own.</a:t>
            </a:r>
            <a:r>
              <a:rPr lang="en-US" sz="1800" b="0" i="0" u="none" strike="noStrike">
                <a:solidFill>
                  <a:srgbClr val="000000"/>
                </a:solidFill>
                <a:latin typeface="Calibri"/>
                <a:ea typeface="Calibri"/>
                <a:cs typeface="Calibri"/>
                <a:sym typeface="Calibri"/>
              </a:rPr>
              <a:t>) </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Save time. </a:t>
            </a:r>
            <a:r>
              <a:rPr lang="en-US" sz="1800" b="0" i="0" u="none" strike="noStrike">
                <a:solidFill>
                  <a:srgbClr val="000000"/>
                </a:solidFill>
                <a:latin typeface="Calibri"/>
                <a:ea typeface="Calibri"/>
                <a:cs typeface="Calibri"/>
                <a:sym typeface="Calibri"/>
              </a:rPr>
              <a:t>Dual enrollment can help you finish college faster, transfer to a four-year school sooner, or even jumpstart your career and allow you to start earning money earlier.</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Preview college life.</a:t>
            </a:r>
            <a:r>
              <a:rPr lang="en-US" sz="1800" b="1" i="0" u="none" strike="noStrike">
                <a:solidFill>
                  <a:srgbClr val="1084F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Taking college classes can seem like a big step, but with dual enrollment, you get to experience it firsthand while still in high school. It’s a great way to see what college is really like and start building confidence in your ability to succeed.</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Get cool perks.</a:t>
            </a:r>
            <a:r>
              <a:rPr lang="en-US" sz="1800" b="1" i="0" u="none" strike="noStrike">
                <a:solidFill>
                  <a:srgbClr val="1084F1"/>
                </a:solidFill>
                <a:latin typeface="Calibri"/>
                <a:ea typeface="Calibri"/>
                <a:cs typeface="Calibri"/>
                <a:sym typeface="Calibri"/>
              </a:rPr>
              <a:t> </a:t>
            </a:r>
            <a:r>
              <a:rPr lang="en-US" sz="1800" b="0" i="0" u="none" strike="noStrike">
                <a:solidFill>
                  <a:srgbClr val="000000"/>
                </a:solidFill>
                <a:latin typeface="Calibri"/>
                <a:ea typeface="Calibri"/>
                <a:cs typeface="Calibri"/>
                <a:sym typeface="Calibri"/>
              </a:rPr>
              <a:t>In a dual enrollment class, you get access to all of the services and resources a college offers, like scholarships, tutoring, a food pantry, a writing center, career services, and more.</a:t>
            </a:r>
            <a:endParaRPr/>
          </a:p>
          <a:p>
            <a:pPr marL="0" lvl="0" indent="-114300" algn="l" rtl="0">
              <a:spcBef>
                <a:spcPts val="1000"/>
              </a:spcBef>
              <a:spcAft>
                <a:spcPts val="0"/>
              </a:spcAft>
              <a:buClr>
                <a:srgbClr val="1155CC"/>
              </a:buClr>
              <a:buSzPts val="1800"/>
              <a:buFont typeface="Arial"/>
              <a:buChar char="•"/>
            </a:pPr>
            <a:r>
              <a:rPr lang="en-US" sz="1800" b="1" i="0" u="none" strike="noStrike">
                <a:solidFill>
                  <a:srgbClr val="1155CC"/>
                </a:solidFill>
                <a:latin typeface="Calibri"/>
                <a:ea typeface="Calibri"/>
                <a:cs typeface="Calibri"/>
                <a:sym typeface="Calibri"/>
              </a:rPr>
              <a:t>Stand out on college applications. </a:t>
            </a:r>
            <a:r>
              <a:rPr lang="en-US" sz="1800" b="0" i="0" u="none" strike="noStrike">
                <a:solidFill>
                  <a:srgbClr val="000000"/>
                </a:solidFill>
                <a:latin typeface="Calibri"/>
                <a:ea typeface="Calibri"/>
                <a:cs typeface="Calibri"/>
                <a:sym typeface="Calibri"/>
              </a:rPr>
              <a:t>Dual enrollment classes look great on college applications. They show colleges that you’re ready for the challenge of college-level work. Plus, these classes can even boost your high school GPA and can greatly improve your chances of getting accepted to a four-year university.</a:t>
            </a:r>
            <a:endParaRPr/>
          </a:p>
          <a:p>
            <a:pPr marL="0" lvl="0" indent="0" algn="l" rtl="0">
              <a:spcBef>
                <a:spcPts val="1000"/>
              </a:spcBef>
              <a:spcAft>
                <a:spcPts val="0"/>
              </a:spcAft>
              <a:buNone/>
            </a:pPr>
            <a:r>
              <a:rPr lang="en-US" sz="1800" b="1" i="0" u="none" strike="noStrike">
                <a:solidFill>
                  <a:srgbClr val="1155CC"/>
                </a:solidFill>
                <a:latin typeface="Calibri"/>
                <a:ea typeface="Calibri"/>
                <a:cs typeface="Calibri"/>
                <a:sym typeface="Calibri"/>
              </a:rPr>
              <a:t>Explore academic interests. </a:t>
            </a:r>
            <a:r>
              <a:rPr lang="en-US" sz="1800" b="0" i="0" u="none" strike="noStrike">
                <a:solidFill>
                  <a:srgbClr val="000000"/>
                </a:solidFill>
                <a:latin typeface="Calibri"/>
                <a:ea typeface="Calibri"/>
                <a:cs typeface="Calibri"/>
                <a:sym typeface="Calibri"/>
              </a:rPr>
              <a:t>Interested in engineering? Or maybe ethnic studies? Dual enrollment lets you explore college-level subjects and figure out what interests you.</a:t>
            </a:r>
            <a:endParaRPr/>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e.ca.gov/ci/gs/hs/hsgrtable.as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cde.ca.gov/ci/ct/" TargetMode="External"/><Relationship Id="rId4" Type="http://schemas.openxmlformats.org/officeDocument/2006/relationships/hyperlink" Target="https://admission.universityofcalifornia.edu/admission-requirements/transfer-requirements/preparing-to-transfer/general-education-igetc/igetc/"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ssist.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careerladdersproject.org/resource/student-voice-dual-enrollment-case-studies-and-videos/" TargetMode="External"/><Relationship Id="rId4" Type="http://schemas.openxmlformats.org/officeDocument/2006/relationships/hyperlink" Target="http://www.mynextmove.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est.edtrust.org/wp-content/uploads/2017/11/Dual-Enrollment-Conversation-Guid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unitedwayla.org/community-college-success-resource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6.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ideo" Target="https://www.youtube.com/embed/4RwWTQsVZKQ?feature=oembed" TargetMode="External"/><Relationship Id="rId6" Type="http://schemas.openxmlformats.org/officeDocument/2006/relationships/hyperlink" Target="https://careerladdersproject.org/resource/student-voice-dual-enrollment-case-studies-and-video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object 2">
            <a:extLst>
              <a:ext uri="{FF2B5EF4-FFF2-40B4-BE49-F238E27FC236}">
                <a16:creationId xmlns:a16="http://schemas.microsoft.com/office/drawing/2014/main" id="{DD6D5D46-9D7A-004A-B5F0-D5A229BEBE28}"/>
              </a:ext>
            </a:extLst>
          </p:cNvPr>
          <p:cNvSpPr/>
          <p:nvPr/>
        </p:nvSpPr>
        <p:spPr>
          <a:xfrm>
            <a:off x="0"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FFF4EE"/>
          </a:solidFill>
        </p:spPr>
        <p:txBody>
          <a:bodyPr wrap="square" lIns="0" tIns="0" rIns="0" bIns="0" rtlCol="0"/>
          <a:lstStyle/>
          <a:p>
            <a:endParaRPr dirty="0"/>
          </a:p>
        </p:txBody>
      </p:sp>
      <p:pic>
        <p:nvPicPr>
          <p:cNvPr id="19" name="Picture 18" descr="An orange and black background&#10;&#10;Description automatically generated">
            <a:extLst>
              <a:ext uri="{FF2B5EF4-FFF2-40B4-BE49-F238E27FC236}">
                <a16:creationId xmlns:a16="http://schemas.microsoft.com/office/drawing/2014/main" id="{623D9ACD-ACF0-6A48-92B3-B000064A41EE}"/>
              </a:ext>
            </a:extLst>
          </p:cNvPr>
          <p:cNvPicPr>
            <a:picLocks noChangeAspect="1"/>
          </p:cNvPicPr>
          <p:nvPr/>
        </p:nvPicPr>
        <p:blipFill rotWithShape="1">
          <a:blip r:embed="rId3"/>
          <a:srcRect l="12206" t="65856" r="-2761"/>
          <a:stretch/>
        </p:blipFill>
        <p:spPr>
          <a:xfrm>
            <a:off x="0" y="-73152"/>
            <a:ext cx="11747500" cy="2122713"/>
          </a:xfrm>
          <a:prstGeom prst="rect">
            <a:avLst/>
          </a:prstGeom>
        </p:spPr>
      </p:pic>
      <p:pic>
        <p:nvPicPr>
          <p:cNvPr id="21" name="Picture 20" descr="A group of people standing in a line&#10;&#10;Description automatically generated">
            <a:extLst>
              <a:ext uri="{FF2B5EF4-FFF2-40B4-BE49-F238E27FC236}">
                <a16:creationId xmlns:a16="http://schemas.microsoft.com/office/drawing/2014/main" id="{3030C618-FF7A-0E45-8E2E-4303B9738255}"/>
              </a:ext>
            </a:extLst>
          </p:cNvPr>
          <p:cNvPicPr>
            <a:picLocks noChangeAspect="1"/>
          </p:cNvPicPr>
          <p:nvPr/>
        </p:nvPicPr>
        <p:blipFill>
          <a:blip r:embed="rId4"/>
          <a:stretch>
            <a:fillRect/>
          </a:stretch>
        </p:blipFill>
        <p:spPr>
          <a:xfrm>
            <a:off x="6032042" y="-387940"/>
            <a:ext cx="6427116" cy="7245940"/>
          </a:xfrm>
          <a:prstGeom prst="rect">
            <a:avLst/>
          </a:prstGeom>
        </p:spPr>
      </p:pic>
      <p:sp>
        <p:nvSpPr>
          <p:cNvPr id="89" name="Google Shape;89;p1"/>
          <p:cNvSpPr txBox="1">
            <a:spLocks noGrp="1"/>
          </p:cNvSpPr>
          <p:nvPr>
            <p:ph type="subTitle" idx="1"/>
          </p:nvPr>
        </p:nvSpPr>
        <p:spPr>
          <a:xfrm>
            <a:off x="444500" y="5452606"/>
            <a:ext cx="5939367" cy="11092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i="1" dirty="0">
                <a:latin typeface="Meta Pro Book" panose="02000603040000020004" pitchFamily="2" charset="0"/>
              </a:rPr>
              <a:t>Discover how to earn college credit while you’re still in high school through an opportunity called “dual enrollment”</a:t>
            </a:r>
            <a:endParaRPr i="1" dirty="0">
              <a:latin typeface="Meta Pro Book" panose="02000603040000020004" pitchFamily="2" charset="0"/>
            </a:endParaRPr>
          </a:p>
        </p:txBody>
      </p:sp>
      <p:sp>
        <p:nvSpPr>
          <p:cNvPr id="4" name="object 8">
            <a:extLst>
              <a:ext uri="{FF2B5EF4-FFF2-40B4-BE49-F238E27FC236}">
                <a16:creationId xmlns:a16="http://schemas.microsoft.com/office/drawing/2014/main" id="{3031AFAF-03C1-4B41-BB94-BF5B2338B493}"/>
              </a:ext>
            </a:extLst>
          </p:cNvPr>
          <p:cNvSpPr txBox="1"/>
          <p:nvPr/>
        </p:nvSpPr>
        <p:spPr>
          <a:xfrm>
            <a:off x="444500" y="1914248"/>
            <a:ext cx="8356600" cy="3596882"/>
          </a:xfrm>
          <a:prstGeom prst="rect">
            <a:avLst/>
          </a:prstGeom>
        </p:spPr>
        <p:txBody>
          <a:bodyPr vert="horz" wrap="square" lIns="0" tIns="151765" rIns="0" bIns="0" rtlCol="0">
            <a:spAutoFit/>
          </a:bodyPr>
          <a:lstStyle/>
          <a:p>
            <a:pPr marL="12700" marR="2329815">
              <a:lnSpc>
                <a:spcPct val="79700"/>
              </a:lnSpc>
              <a:spcBef>
                <a:spcPts val="1195"/>
              </a:spcBef>
            </a:pPr>
            <a:r>
              <a:rPr sz="5000" b="1" spc="-40" dirty="0">
                <a:solidFill>
                  <a:srgbClr val="FF9254"/>
                </a:solidFill>
                <a:latin typeface="Trade Gothic Next HvyCd"/>
                <a:cs typeface="Trade Gothic Next HvyCd"/>
              </a:rPr>
              <a:t>EARN</a:t>
            </a:r>
            <a:r>
              <a:rPr sz="5000" b="1" spc="-170" dirty="0">
                <a:solidFill>
                  <a:srgbClr val="FF9254"/>
                </a:solidFill>
                <a:latin typeface="Trade Gothic Next HvyCd"/>
                <a:cs typeface="Trade Gothic Next HvyCd"/>
              </a:rPr>
              <a:t> </a:t>
            </a:r>
            <a:r>
              <a:rPr sz="5000" b="1" spc="-45" dirty="0">
                <a:solidFill>
                  <a:srgbClr val="FF9254"/>
                </a:solidFill>
                <a:latin typeface="Trade Gothic Next HvyCd"/>
                <a:cs typeface="Trade Gothic Next HvyCd"/>
              </a:rPr>
              <a:t>COLLEGE</a:t>
            </a:r>
            <a:r>
              <a:rPr lang="en-US" sz="5000" b="1" spc="-45" dirty="0">
                <a:solidFill>
                  <a:srgbClr val="FF9254"/>
                </a:solidFill>
                <a:latin typeface="Trade Gothic Next HvyCd"/>
                <a:cs typeface="Trade Gothic Next HvyCd"/>
              </a:rPr>
              <a:t> </a:t>
            </a:r>
            <a:r>
              <a:rPr sz="5000" b="1" spc="-50" dirty="0">
                <a:solidFill>
                  <a:srgbClr val="FF9254"/>
                </a:solidFill>
                <a:latin typeface="Trade Gothic Next HvyCd"/>
                <a:cs typeface="Trade Gothic Next HvyCd"/>
              </a:rPr>
              <a:t>CREDIT</a:t>
            </a:r>
            <a:r>
              <a:rPr sz="5000" b="1" spc="-175" dirty="0">
                <a:solidFill>
                  <a:srgbClr val="FF9254"/>
                </a:solidFill>
                <a:latin typeface="Trade Gothic Next HvyCd"/>
                <a:cs typeface="Trade Gothic Next HvyCd"/>
              </a:rPr>
              <a:t> </a:t>
            </a:r>
            <a:r>
              <a:rPr sz="5000" b="1" spc="-25" dirty="0">
                <a:solidFill>
                  <a:srgbClr val="FF9254"/>
                </a:solidFill>
                <a:latin typeface="Trade Gothic Next HvyCd"/>
                <a:cs typeface="Trade Gothic Next HvyCd"/>
              </a:rPr>
              <a:t>IN </a:t>
            </a:r>
            <a:r>
              <a:rPr sz="5000" b="1" spc="-10" dirty="0">
                <a:solidFill>
                  <a:srgbClr val="FF9254"/>
                </a:solidFill>
                <a:latin typeface="Trade Gothic Next HvyCd"/>
                <a:cs typeface="Trade Gothic Next HvyCd"/>
              </a:rPr>
              <a:t>HIGH</a:t>
            </a:r>
            <a:r>
              <a:rPr lang="en-US" sz="5000" b="1" spc="-10" dirty="0">
                <a:solidFill>
                  <a:srgbClr val="FF9254"/>
                </a:solidFill>
                <a:latin typeface="Trade Gothic Next HvyCd"/>
                <a:cs typeface="Trade Gothic Next HvyCd"/>
              </a:rPr>
              <a:t> </a:t>
            </a:r>
            <a:r>
              <a:rPr sz="5000" b="1" spc="-10" dirty="0">
                <a:solidFill>
                  <a:srgbClr val="FF9254"/>
                </a:solidFill>
                <a:latin typeface="Trade Gothic Next HvyCd"/>
                <a:cs typeface="Trade Gothic Next HvyCd"/>
              </a:rPr>
              <a:t>SCHOOL:</a:t>
            </a:r>
            <a:endParaRPr sz="5000" dirty="0">
              <a:latin typeface="Trade Gothic Next HvyCd"/>
              <a:cs typeface="Trade Gothic Next HvyCd"/>
            </a:endParaRPr>
          </a:p>
          <a:p>
            <a:pPr marL="12700" marR="5080">
              <a:lnSpc>
                <a:spcPct val="74300"/>
              </a:lnSpc>
              <a:spcBef>
                <a:spcPts val="1065"/>
              </a:spcBef>
            </a:pPr>
            <a:r>
              <a:rPr sz="9000" b="1" spc="-20" dirty="0">
                <a:solidFill>
                  <a:srgbClr val="DD5342"/>
                </a:solidFill>
                <a:latin typeface="Trade Gothic Next HvyCd"/>
                <a:cs typeface="Trade Gothic Next HvyCd"/>
              </a:rPr>
              <a:t>DUAL </a:t>
            </a:r>
            <a:r>
              <a:rPr sz="9000" b="1" spc="-10" dirty="0">
                <a:solidFill>
                  <a:srgbClr val="DD5342"/>
                </a:solidFill>
                <a:latin typeface="Trade Gothic Next HvyCd"/>
                <a:cs typeface="Trade Gothic Next HvyCd"/>
              </a:rPr>
              <a:t>ENROLLMENT</a:t>
            </a:r>
            <a:endParaRPr sz="9000" dirty="0">
              <a:latin typeface="Trade Gothic Next HvyCd"/>
              <a:cs typeface="Trade Gothic Next HvyCd"/>
            </a:endParaRPr>
          </a:p>
        </p:txBody>
      </p:sp>
      <p:pic>
        <p:nvPicPr>
          <p:cNvPr id="12" name="Picture 11" descr="A black background with white text&#10;&#10;Description automatically generated">
            <a:extLst>
              <a:ext uri="{FF2B5EF4-FFF2-40B4-BE49-F238E27FC236}">
                <a16:creationId xmlns:a16="http://schemas.microsoft.com/office/drawing/2014/main" id="{86AC96AD-30C9-7F4A-8C5B-8CFDCF0DF459}"/>
              </a:ext>
            </a:extLst>
          </p:cNvPr>
          <p:cNvPicPr>
            <a:picLocks noChangeAspect="1"/>
          </p:cNvPicPr>
          <p:nvPr/>
        </p:nvPicPr>
        <p:blipFill>
          <a:blip r:embed="rId5"/>
          <a:stretch>
            <a:fillRect/>
          </a:stretch>
        </p:blipFill>
        <p:spPr>
          <a:xfrm>
            <a:off x="838200" y="332688"/>
            <a:ext cx="3784600" cy="1011024"/>
          </a:xfrm>
          <a:prstGeom prst="rect">
            <a:avLst/>
          </a:prstGeom>
        </p:spPr>
      </p:pic>
      <p:pic>
        <p:nvPicPr>
          <p:cNvPr id="15" name="Picture 14" descr="A white and black background with a person with a logo&#10;&#10;Description automatically generated with medium confidence">
            <a:extLst>
              <a:ext uri="{FF2B5EF4-FFF2-40B4-BE49-F238E27FC236}">
                <a16:creationId xmlns:a16="http://schemas.microsoft.com/office/drawing/2014/main" id="{578196FB-E7DC-1541-B489-BF07BE51A9A2}"/>
              </a:ext>
            </a:extLst>
          </p:cNvPr>
          <p:cNvPicPr>
            <a:picLocks noChangeAspect="1"/>
          </p:cNvPicPr>
          <p:nvPr/>
        </p:nvPicPr>
        <p:blipFill rotWithShape="1">
          <a:blip r:embed="rId6"/>
          <a:srcRect r="7117" b="56346"/>
          <a:stretch/>
        </p:blipFill>
        <p:spPr>
          <a:xfrm>
            <a:off x="6242050" y="5229157"/>
            <a:ext cx="5939367" cy="16288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9" name="object 2">
            <a:extLst>
              <a:ext uri="{FF2B5EF4-FFF2-40B4-BE49-F238E27FC236}">
                <a16:creationId xmlns:a16="http://schemas.microsoft.com/office/drawing/2014/main" id="{9AF272DE-64FB-504D-A74B-23E6129F39F1}"/>
              </a:ext>
            </a:extLst>
          </p:cNvPr>
          <p:cNvSpPr/>
          <p:nvPr/>
        </p:nvSpPr>
        <p:spPr>
          <a:xfrm>
            <a:off x="9893279" y="817277"/>
            <a:ext cx="2298721" cy="3912781"/>
          </a:xfrm>
          <a:custGeom>
            <a:avLst/>
            <a:gdLst/>
            <a:ahLst/>
            <a:cxnLst/>
            <a:rect l="l" t="t" r="r" b="b"/>
            <a:pathLst>
              <a:path w="2385695" h="4060825">
                <a:moveTo>
                  <a:pt x="845937" y="0"/>
                </a:moveTo>
                <a:lnTo>
                  <a:pt x="772068" y="2156"/>
                </a:lnTo>
                <a:lnTo>
                  <a:pt x="700296" y="9091"/>
                </a:lnTo>
                <a:lnTo>
                  <a:pt x="630832" y="20586"/>
                </a:lnTo>
                <a:lnTo>
                  <a:pt x="563883" y="36423"/>
                </a:lnTo>
                <a:lnTo>
                  <a:pt x="499660" y="56383"/>
                </a:lnTo>
                <a:lnTo>
                  <a:pt x="438372" y="80248"/>
                </a:lnTo>
                <a:lnTo>
                  <a:pt x="380230" y="107798"/>
                </a:lnTo>
                <a:lnTo>
                  <a:pt x="325442" y="138816"/>
                </a:lnTo>
                <a:lnTo>
                  <a:pt x="274217" y="173081"/>
                </a:lnTo>
                <a:lnTo>
                  <a:pt x="226767" y="210377"/>
                </a:lnTo>
                <a:lnTo>
                  <a:pt x="183299" y="250483"/>
                </a:lnTo>
                <a:lnTo>
                  <a:pt x="144024" y="293182"/>
                </a:lnTo>
                <a:lnTo>
                  <a:pt x="109151" y="338254"/>
                </a:lnTo>
                <a:lnTo>
                  <a:pt x="78889" y="385482"/>
                </a:lnTo>
                <a:lnTo>
                  <a:pt x="53449" y="434646"/>
                </a:lnTo>
                <a:lnTo>
                  <a:pt x="33040" y="485527"/>
                </a:lnTo>
                <a:lnTo>
                  <a:pt x="17871" y="537908"/>
                </a:lnTo>
                <a:lnTo>
                  <a:pt x="8152" y="591569"/>
                </a:lnTo>
                <a:lnTo>
                  <a:pt x="2339" y="649352"/>
                </a:lnTo>
                <a:lnTo>
                  <a:pt x="0" y="703899"/>
                </a:lnTo>
                <a:lnTo>
                  <a:pt x="977" y="755394"/>
                </a:lnTo>
                <a:lnTo>
                  <a:pt x="5113" y="804018"/>
                </a:lnTo>
                <a:lnTo>
                  <a:pt x="12250" y="849953"/>
                </a:lnTo>
                <a:lnTo>
                  <a:pt x="22230" y="893381"/>
                </a:lnTo>
                <a:lnTo>
                  <a:pt x="34895" y="934484"/>
                </a:lnTo>
                <a:lnTo>
                  <a:pt x="50087" y="973444"/>
                </a:lnTo>
                <a:lnTo>
                  <a:pt x="67650" y="1010444"/>
                </a:lnTo>
                <a:lnTo>
                  <a:pt x="87424" y="1045665"/>
                </a:lnTo>
                <a:lnTo>
                  <a:pt x="109253" y="1079289"/>
                </a:lnTo>
                <a:lnTo>
                  <a:pt x="132978" y="1111498"/>
                </a:lnTo>
                <a:lnTo>
                  <a:pt x="158442" y="1142474"/>
                </a:lnTo>
                <a:lnTo>
                  <a:pt x="185486" y="1172400"/>
                </a:lnTo>
                <a:lnTo>
                  <a:pt x="213954" y="1201457"/>
                </a:lnTo>
                <a:lnTo>
                  <a:pt x="243687" y="1229828"/>
                </a:lnTo>
                <a:lnTo>
                  <a:pt x="274527" y="1257694"/>
                </a:lnTo>
                <a:lnTo>
                  <a:pt x="306317" y="1285237"/>
                </a:lnTo>
                <a:lnTo>
                  <a:pt x="338899" y="1312640"/>
                </a:lnTo>
                <a:lnTo>
                  <a:pt x="439820" y="1395826"/>
                </a:lnTo>
                <a:lnTo>
                  <a:pt x="473992" y="1424487"/>
                </a:lnTo>
                <a:lnTo>
                  <a:pt x="508167" y="1453918"/>
                </a:lnTo>
                <a:lnTo>
                  <a:pt x="542188" y="1484300"/>
                </a:lnTo>
                <a:lnTo>
                  <a:pt x="575896" y="1515816"/>
                </a:lnTo>
                <a:lnTo>
                  <a:pt x="609134" y="1548648"/>
                </a:lnTo>
                <a:lnTo>
                  <a:pt x="641744" y="1582977"/>
                </a:lnTo>
                <a:lnTo>
                  <a:pt x="673568" y="1618986"/>
                </a:lnTo>
                <a:lnTo>
                  <a:pt x="710557" y="1665183"/>
                </a:lnTo>
                <a:lnTo>
                  <a:pt x="742149" y="1710337"/>
                </a:lnTo>
                <a:lnTo>
                  <a:pt x="768763" y="1754640"/>
                </a:lnTo>
                <a:lnTo>
                  <a:pt x="790819" y="1798284"/>
                </a:lnTo>
                <a:lnTo>
                  <a:pt x="808736" y="1841460"/>
                </a:lnTo>
                <a:lnTo>
                  <a:pt x="822934" y="1884360"/>
                </a:lnTo>
                <a:lnTo>
                  <a:pt x="833832" y="1927177"/>
                </a:lnTo>
                <a:lnTo>
                  <a:pt x="841850" y="1970102"/>
                </a:lnTo>
                <a:lnTo>
                  <a:pt x="847407" y="2013328"/>
                </a:lnTo>
                <a:lnTo>
                  <a:pt x="850923" y="2057045"/>
                </a:lnTo>
                <a:lnTo>
                  <a:pt x="852818" y="2101446"/>
                </a:lnTo>
                <a:lnTo>
                  <a:pt x="853509" y="2146723"/>
                </a:lnTo>
                <a:lnTo>
                  <a:pt x="853418" y="2193068"/>
                </a:lnTo>
                <a:lnTo>
                  <a:pt x="852566" y="2289727"/>
                </a:lnTo>
                <a:lnTo>
                  <a:pt x="852643" y="2340426"/>
                </a:lnTo>
                <a:lnTo>
                  <a:pt x="853615" y="2392960"/>
                </a:lnTo>
                <a:lnTo>
                  <a:pt x="855902" y="2447522"/>
                </a:lnTo>
                <a:lnTo>
                  <a:pt x="860455" y="2514862"/>
                </a:lnTo>
                <a:lnTo>
                  <a:pt x="866699" y="2579742"/>
                </a:lnTo>
                <a:lnTo>
                  <a:pt x="874554" y="2642218"/>
                </a:lnTo>
                <a:lnTo>
                  <a:pt x="883936" y="2702346"/>
                </a:lnTo>
                <a:lnTo>
                  <a:pt x="894766" y="2760183"/>
                </a:lnTo>
                <a:lnTo>
                  <a:pt x="906961" y="2815786"/>
                </a:lnTo>
                <a:lnTo>
                  <a:pt x="920441" y="2869211"/>
                </a:lnTo>
                <a:lnTo>
                  <a:pt x="935124" y="2920515"/>
                </a:lnTo>
                <a:lnTo>
                  <a:pt x="950928" y="2969755"/>
                </a:lnTo>
                <a:lnTo>
                  <a:pt x="967771" y="3016988"/>
                </a:lnTo>
                <a:lnTo>
                  <a:pt x="985574" y="3062270"/>
                </a:lnTo>
                <a:lnTo>
                  <a:pt x="1004254" y="3105658"/>
                </a:lnTo>
                <a:lnTo>
                  <a:pt x="1023729" y="3147208"/>
                </a:lnTo>
                <a:lnTo>
                  <a:pt x="1043919" y="3186978"/>
                </a:lnTo>
                <a:lnTo>
                  <a:pt x="1064741" y="3225024"/>
                </a:lnTo>
                <a:lnTo>
                  <a:pt x="1086116" y="3261403"/>
                </a:lnTo>
                <a:lnTo>
                  <a:pt x="1107960" y="3296171"/>
                </a:lnTo>
                <a:lnTo>
                  <a:pt x="1130193" y="3329385"/>
                </a:lnTo>
                <a:lnTo>
                  <a:pt x="1152733" y="3361102"/>
                </a:lnTo>
                <a:lnTo>
                  <a:pt x="1198409" y="3420271"/>
                </a:lnTo>
                <a:lnTo>
                  <a:pt x="1249956" y="3479805"/>
                </a:lnTo>
                <a:lnTo>
                  <a:pt x="1281343" y="3511924"/>
                </a:lnTo>
                <a:lnTo>
                  <a:pt x="1315280" y="3544112"/>
                </a:lnTo>
                <a:lnTo>
                  <a:pt x="1351503" y="3576289"/>
                </a:lnTo>
                <a:lnTo>
                  <a:pt x="1389747" y="3608374"/>
                </a:lnTo>
                <a:lnTo>
                  <a:pt x="1429748" y="3640283"/>
                </a:lnTo>
                <a:lnTo>
                  <a:pt x="1471241" y="3671937"/>
                </a:lnTo>
                <a:lnTo>
                  <a:pt x="1513962" y="3703254"/>
                </a:lnTo>
                <a:lnTo>
                  <a:pt x="1557647" y="3734153"/>
                </a:lnTo>
                <a:lnTo>
                  <a:pt x="1602032" y="3764551"/>
                </a:lnTo>
                <a:lnTo>
                  <a:pt x="1646851" y="3794368"/>
                </a:lnTo>
                <a:lnTo>
                  <a:pt x="1691842" y="3823523"/>
                </a:lnTo>
                <a:lnTo>
                  <a:pt x="1736738" y="3851933"/>
                </a:lnTo>
                <a:lnTo>
                  <a:pt x="1781276" y="3879518"/>
                </a:lnTo>
                <a:lnTo>
                  <a:pt x="1825192" y="3906196"/>
                </a:lnTo>
                <a:lnTo>
                  <a:pt x="1868221" y="3931886"/>
                </a:lnTo>
                <a:lnTo>
                  <a:pt x="1910099" y="3956506"/>
                </a:lnTo>
                <a:lnTo>
                  <a:pt x="1950561" y="3979975"/>
                </a:lnTo>
                <a:lnTo>
                  <a:pt x="2026182" y="4023134"/>
                </a:lnTo>
                <a:lnTo>
                  <a:pt x="2066218" y="4042914"/>
                </a:lnTo>
                <a:lnTo>
                  <a:pt x="2104449" y="4055370"/>
                </a:lnTo>
                <a:lnTo>
                  <a:pt x="2141006" y="4060526"/>
                </a:lnTo>
                <a:lnTo>
                  <a:pt x="2176023" y="4058407"/>
                </a:lnTo>
                <a:lnTo>
                  <a:pt x="2241958" y="4032448"/>
                </a:lnTo>
                <a:lnTo>
                  <a:pt x="2273141" y="4008657"/>
                </a:lnTo>
                <a:lnTo>
                  <a:pt x="2303311" y="3977693"/>
                </a:lnTo>
                <a:lnTo>
                  <a:pt x="2332599" y="3939579"/>
                </a:lnTo>
                <a:lnTo>
                  <a:pt x="2361137" y="3894342"/>
                </a:lnTo>
                <a:lnTo>
                  <a:pt x="2385081" y="3849458"/>
                </a:lnTo>
                <a:lnTo>
                  <a:pt x="2385081" y="1195269"/>
                </a:lnTo>
                <a:lnTo>
                  <a:pt x="2349481" y="1125830"/>
                </a:lnTo>
                <a:lnTo>
                  <a:pt x="2325296" y="1081370"/>
                </a:lnTo>
                <a:lnTo>
                  <a:pt x="2300213" y="1037189"/>
                </a:lnTo>
                <a:lnTo>
                  <a:pt x="2274227" y="993298"/>
                </a:lnTo>
                <a:lnTo>
                  <a:pt x="2247333" y="949707"/>
                </a:lnTo>
                <a:lnTo>
                  <a:pt x="2219527" y="906427"/>
                </a:lnTo>
                <a:lnTo>
                  <a:pt x="2180992" y="849080"/>
                </a:lnTo>
                <a:lnTo>
                  <a:pt x="2142066" y="793884"/>
                </a:lnTo>
                <a:lnTo>
                  <a:pt x="2102773" y="740812"/>
                </a:lnTo>
                <a:lnTo>
                  <a:pt x="2063140" y="689837"/>
                </a:lnTo>
                <a:lnTo>
                  <a:pt x="2023193" y="640931"/>
                </a:lnTo>
                <a:lnTo>
                  <a:pt x="1982959" y="594067"/>
                </a:lnTo>
                <a:lnTo>
                  <a:pt x="1942463" y="549218"/>
                </a:lnTo>
                <a:lnTo>
                  <a:pt x="1901732" y="506357"/>
                </a:lnTo>
                <a:lnTo>
                  <a:pt x="1860791" y="465455"/>
                </a:lnTo>
                <a:lnTo>
                  <a:pt x="1819668" y="426486"/>
                </a:lnTo>
                <a:lnTo>
                  <a:pt x="1778388" y="389423"/>
                </a:lnTo>
                <a:lnTo>
                  <a:pt x="1736978" y="354238"/>
                </a:lnTo>
                <a:lnTo>
                  <a:pt x="1695463" y="320904"/>
                </a:lnTo>
                <a:lnTo>
                  <a:pt x="1653870" y="289393"/>
                </a:lnTo>
                <a:lnTo>
                  <a:pt x="1612225" y="259678"/>
                </a:lnTo>
                <a:lnTo>
                  <a:pt x="1570554" y="231732"/>
                </a:lnTo>
                <a:lnTo>
                  <a:pt x="1528884" y="205527"/>
                </a:lnTo>
                <a:lnTo>
                  <a:pt x="1487240" y="181036"/>
                </a:lnTo>
                <a:lnTo>
                  <a:pt x="1445649" y="158233"/>
                </a:lnTo>
                <a:lnTo>
                  <a:pt x="1404138" y="137088"/>
                </a:lnTo>
                <a:lnTo>
                  <a:pt x="1362731" y="117576"/>
                </a:lnTo>
                <a:lnTo>
                  <a:pt x="1321456" y="99668"/>
                </a:lnTo>
                <a:lnTo>
                  <a:pt x="1280338" y="83338"/>
                </a:lnTo>
                <a:lnTo>
                  <a:pt x="1239404" y="68558"/>
                </a:lnTo>
                <a:lnTo>
                  <a:pt x="1198681" y="55301"/>
                </a:lnTo>
                <a:lnTo>
                  <a:pt x="1158193" y="43539"/>
                </a:lnTo>
                <a:lnTo>
                  <a:pt x="1117968" y="33245"/>
                </a:lnTo>
                <a:lnTo>
                  <a:pt x="1078031" y="24392"/>
                </a:lnTo>
                <a:lnTo>
                  <a:pt x="1038409" y="16953"/>
                </a:lnTo>
                <a:lnTo>
                  <a:pt x="999128" y="10899"/>
                </a:lnTo>
                <a:lnTo>
                  <a:pt x="960214" y="6204"/>
                </a:lnTo>
                <a:lnTo>
                  <a:pt x="921693" y="2841"/>
                </a:lnTo>
                <a:lnTo>
                  <a:pt x="883592" y="782"/>
                </a:lnTo>
                <a:lnTo>
                  <a:pt x="845937" y="0"/>
                </a:lnTo>
                <a:close/>
              </a:path>
            </a:pathLst>
          </a:custGeom>
          <a:solidFill>
            <a:srgbClr val="59CEA1"/>
          </a:solidFill>
        </p:spPr>
        <p:txBody>
          <a:bodyPr wrap="square" lIns="0" tIns="0" rIns="0" bIns="0" rtlCol="0"/>
          <a:lstStyle/>
          <a:p>
            <a:endParaRPr dirty="0"/>
          </a:p>
        </p:txBody>
      </p:sp>
      <p:sp>
        <p:nvSpPr>
          <p:cNvPr id="8" name="object 3">
            <a:extLst>
              <a:ext uri="{FF2B5EF4-FFF2-40B4-BE49-F238E27FC236}">
                <a16:creationId xmlns:a16="http://schemas.microsoft.com/office/drawing/2014/main" id="{CC8DE040-63ED-524B-A0F0-A28E4A1D2D87}"/>
              </a:ext>
            </a:extLst>
          </p:cNvPr>
          <p:cNvSpPr/>
          <p:nvPr/>
        </p:nvSpPr>
        <p:spPr>
          <a:xfrm>
            <a:off x="574158" y="358798"/>
            <a:ext cx="8839517" cy="2414870"/>
          </a:xfrm>
          <a:custGeom>
            <a:avLst/>
            <a:gdLst/>
            <a:ahLst/>
            <a:cxnLst/>
            <a:rect l="l" t="t" r="r" b="b"/>
            <a:pathLst>
              <a:path w="4533265" h="1571625">
                <a:moveTo>
                  <a:pt x="4380598" y="0"/>
                </a:moveTo>
                <a:lnTo>
                  <a:pt x="152400" y="0"/>
                </a:lnTo>
                <a:lnTo>
                  <a:pt x="104231" y="7769"/>
                </a:lnTo>
                <a:lnTo>
                  <a:pt x="62396" y="29405"/>
                </a:lnTo>
                <a:lnTo>
                  <a:pt x="29405" y="62396"/>
                </a:lnTo>
                <a:lnTo>
                  <a:pt x="7769" y="104231"/>
                </a:lnTo>
                <a:lnTo>
                  <a:pt x="0" y="152400"/>
                </a:lnTo>
                <a:lnTo>
                  <a:pt x="0" y="1419085"/>
                </a:lnTo>
                <a:lnTo>
                  <a:pt x="7769" y="1467253"/>
                </a:lnTo>
                <a:lnTo>
                  <a:pt x="29405" y="1509088"/>
                </a:lnTo>
                <a:lnTo>
                  <a:pt x="62396" y="1542079"/>
                </a:lnTo>
                <a:lnTo>
                  <a:pt x="104231" y="1563715"/>
                </a:lnTo>
                <a:lnTo>
                  <a:pt x="152400" y="1571485"/>
                </a:lnTo>
                <a:lnTo>
                  <a:pt x="4380598" y="1571485"/>
                </a:lnTo>
                <a:lnTo>
                  <a:pt x="4428766" y="1563715"/>
                </a:lnTo>
                <a:lnTo>
                  <a:pt x="4470601" y="1542079"/>
                </a:lnTo>
                <a:lnTo>
                  <a:pt x="4503592" y="1509088"/>
                </a:lnTo>
                <a:lnTo>
                  <a:pt x="4525228" y="1467253"/>
                </a:lnTo>
                <a:lnTo>
                  <a:pt x="4532998" y="1419085"/>
                </a:lnTo>
                <a:lnTo>
                  <a:pt x="4532998" y="152400"/>
                </a:lnTo>
                <a:lnTo>
                  <a:pt x="4525228" y="104231"/>
                </a:lnTo>
                <a:lnTo>
                  <a:pt x="4503592" y="62396"/>
                </a:lnTo>
                <a:lnTo>
                  <a:pt x="4470601" y="29405"/>
                </a:lnTo>
                <a:lnTo>
                  <a:pt x="4428766" y="7769"/>
                </a:lnTo>
                <a:lnTo>
                  <a:pt x="4380598" y="0"/>
                </a:lnTo>
                <a:close/>
              </a:path>
            </a:pathLst>
          </a:custGeom>
          <a:solidFill>
            <a:srgbClr val="59CEA1"/>
          </a:solidFill>
        </p:spPr>
        <p:txBody>
          <a:bodyPr wrap="square" lIns="0" tIns="0" rIns="0" bIns="0" rtlCol="0"/>
          <a:lstStyle/>
          <a:p>
            <a:endParaRPr/>
          </a:p>
        </p:txBody>
      </p:sp>
      <p:sp>
        <p:nvSpPr>
          <p:cNvPr id="7" name="object 5">
            <a:extLst>
              <a:ext uri="{FF2B5EF4-FFF2-40B4-BE49-F238E27FC236}">
                <a16:creationId xmlns:a16="http://schemas.microsoft.com/office/drawing/2014/main" id="{02F2CACC-5B0A-4749-AEA3-41FA89991568}"/>
              </a:ext>
            </a:extLst>
          </p:cNvPr>
          <p:cNvSpPr/>
          <p:nvPr/>
        </p:nvSpPr>
        <p:spPr>
          <a:xfrm>
            <a:off x="574158" y="2307771"/>
            <a:ext cx="11121656" cy="2668266"/>
          </a:xfrm>
          <a:custGeom>
            <a:avLst/>
            <a:gdLst/>
            <a:ahLst/>
            <a:cxnLst/>
            <a:rect l="l" t="t" r="r" b="b"/>
            <a:pathLst>
              <a:path w="6629400" h="5561330">
                <a:moveTo>
                  <a:pt x="6477000" y="0"/>
                </a:moveTo>
                <a:lnTo>
                  <a:pt x="152400" y="0"/>
                </a:lnTo>
                <a:lnTo>
                  <a:pt x="104231" y="7769"/>
                </a:lnTo>
                <a:lnTo>
                  <a:pt x="62396" y="29405"/>
                </a:lnTo>
                <a:lnTo>
                  <a:pt x="29405" y="62396"/>
                </a:lnTo>
                <a:lnTo>
                  <a:pt x="7769" y="104231"/>
                </a:lnTo>
                <a:lnTo>
                  <a:pt x="0" y="152400"/>
                </a:lnTo>
                <a:lnTo>
                  <a:pt x="0" y="5408409"/>
                </a:lnTo>
                <a:lnTo>
                  <a:pt x="7769" y="5456582"/>
                </a:lnTo>
                <a:lnTo>
                  <a:pt x="29405" y="5498417"/>
                </a:lnTo>
                <a:lnTo>
                  <a:pt x="62396" y="5531407"/>
                </a:lnTo>
                <a:lnTo>
                  <a:pt x="104231" y="5553040"/>
                </a:lnTo>
                <a:lnTo>
                  <a:pt x="152400" y="5560809"/>
                </a:lnTo>
                <a:lnTo>
                  <a:pt x="6477000" y="5560809"/>
                </a:lnTo>
                <a:lnTo>
                  <a:pt x="6525168" y="5553040"/>
                </a:lnTo>
                <a:lnTo>
                  <a:pt x="6567003" y="5531407"/>
                </a:lnTo>
                <a:lnTo>
                  <a:pt x="6599994" y="5498417"/>
                </a:lnTo>
                <a:lnTo>
                  <a:pt x="6621630" y="5456582"/>
                </a:lnTo>
                <a:lnTo>
                  <a:pt x="6629400" y="5408409"/>
                </a:lnTo>
                <a:lnTo>
                  <a:pt x="6629400" y="152400"/>
                </a:lnTo>
                <a:lnTo>
                  <a:pt x="6621630" y="104231"/>
                </a:lnTo>
                <a:lnTo>
                  <a:pt x="6599994" y="62396"/>
                </a:lnTo>
                <a:lnTo>
                  <a:pt x="6567003" y="29405"/>
                </a:lnTo>
                <a:lnTo>
                  <a:pt x="6525168" y="7769"/>
                </a:lnTo>
                <a:lnTo>
                  <a:pt x="6477000" y="0"/>
                </a:lnTo>
                <a:close/>
              </a:path>
            </a:pathLst>
          </a:custGeom>
          <a:solidFill>
            <a:srgbClr val="0E84F1"/>
          </a:solidFill>
        </p:spPr>
        <p:txBody>
          <a:bodyPr wrap="square" lIns="0" tIns="0" rIns="0" bIns="0" rtlCol="0"/>
          <a:lstStyle/>
          <a:p>
            <a:endParaRPr/>
          </a:p>
        </p:txBody>
      </p:sp>
      <p:sp>
        <p:nvSpPr>
          <p:cNvPr id="170" name="Google Shape;170;p10"/>
          <p:cNvSpPr txBox="1">
            <a:spLocks noGrp="1"/>
          </p:cNvSpPr>
          <p:nvPr>
            <p:ph type="title"/>
          </p:nvPr>
        </p:nvSpPr>
        <p:spPr>
          <a:xfrm>
            <a:off x="838200" y="559882"/>
            <a:ext cx="9539177" cy="6470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b="1" dirty="0">
                <a:solidFill>
                  <a:schemeClr val="bg1"/>
                </a:solidFill>
                <a:latin typeface="Trade Gothic Next HvyCd" panose="020B0806040303020004" pitchFamily="34" charset="0"/>
              </a:rPr>
              <a:t>College and Career Access Pathway (CCAP)</a:t>
            </a:r>
            <a:endParaRPr sz="4000" b="1" dirty="0">
              <a:solidFill>
                <a:schemeClr val="bg1"/>
              </a:solidFill>
              <a:latin typeface="Trade Gothic Next HvyCd" panose="020B0806040303020004" pitchFamily="34" charset="0"/>
            </a:endParaRPr>
          </a:p>
        </p:txBody>
      </p:sp>
      <p:sp>
        <p:nvSpPr>
          <p:cNvPr id="171" name="Google Shape;171;p10"/>
          <p:cNvSpPr txBox="1">
            <a:spLocks noGrp="1"/>
          </p:cNvSpPr>
          <p:nvPr>
            <p:ph type="body" idx="1"/>
          </p:nvPr>
        </p:nvSpPr>
        <p:spPr>
          <a:xfrm>
            <a:off x="838200" y="1258996"/>
            <a:ext cx="8263270" cy="8997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b="0" i="1" u="none" strike="noStrike" dirty="0">
                <a:solidFill>
                  <a:schemeClr val="bg1"/>
                </a:solidFill>
                <a:latin typeface="Calibri"/>
                <a:ea typeface="Calibri"/>
                <a:cs typeface="Calibri"/>
                <a:sym typeface="Calibri"/>
              </a:rPr>
              <a:t>A high school makes a formal agreement with a</a:t>
            </a:r>
            <a:br>
              <a:rPr lang="en-US" b="0" i="1" u="none" strike="noStrike" dirty="0">
                <a:solidFill>
                  <a:schemeClr val="bg1"/>
                </a:solidFill>
                <a:latin typeface="Calibri"/>
                <a:ea typeface="Calibri"/>
                <a:cs typeface="Calibri"/>
                <a:sym typeface="Calibri"/>
              </a:rPr>
            </a:br>
            <a:r>
              <a:rPr lang="en-US" b="0" i="1" u="none" strike="noStrike" dirty="0">
                <a:solidFill>
                  <a:schemeClr val="bg1"/>
                </a:solidFill>
                <a:latin typeface="Calibri"/>
                <a:ea typeface="Calibri"/>
                <a:cs typeface="Calibri"/>
                <a:sym typeface="Calibri"/>
              </a:rPr>
              <a:t> college to offer college classes </a:t>
            </a:r>
            <a:r>
              <a:rPr lang="en-US" b="0" i="1" u="sng" dirty="0">
                <a:solidFill>
                  <a:schemeClr val="bg1"/>
                </a:solidFill>
                <a:latin typeface="Calibri"/>
                <a:ea typeface="Calibri"/>
                <a:cs typeface="Calibri"/>
                <a:sym typeface="Calibri"/>
              </a:rPr>
              <a:t>at the high school</a:t>
            </a:r>
            <a:r>
              <a:rPr lang="en-US" b="0" i="1" u="none" strike="noStrike" dirty="0">
                <a:solidFill>
                  <a:schemeClr val="bg1"/>
                </a:solidFill>
                <a:latin typeface="Calibri"/>
                <a:ea typeface="Calibri"/>
                <a:cs typeface="Calibri"/>
                <a:sym typeface="Calibri"/>
              </a:rPr>
              <a:t>. </a:t>
            </a:r>
            <a:endParaRPr dirty="0">
              <a:solidFill>
                <a:schemeClr val="bg1"/>
              </a:solidFill>
            </a:endParaRPr>
          </a:p>
        </p:txBody>
      </p:sp>
      <p:graphicFrame>
        <p:nvGraphicFramePr>
          <p:cNvPr id="172" name="Google Shape;172;p10"/>
          <p:cNvGraphicFramePr/>
          <p:nvPr>
            <p:extLst>
              <p:ext uri="{D42A27DB-BD31-4B8C-83A1-F6EECF244321}">
                <p14:modId xmlns:p14="http://schemas.microsoft.com/office/powerpoint/2010/main" val="1731816333"/>
              </p:ext>
            </p:extLst>
          </p:nvPr>
        </p:nvGraphicFramePr>
        <p:xfrm>
          <a:off x="838200" y="2398756"/>
          <a:ext cx="10655300" cy="2414870"/>
        </p:xfrm>
        <a:graphic>
          <a:graphicData uri="http://schemas.openxmlformats.org/drawingml/2006/table">
            <a:tbl>
              <a:tblPr>
                <a:noFill/>
                <a:tableStyleId>{9CD3F6A9-2ABF-4247-B2D7-C3F19B003E15}</a:tableStyleId>
              </a:tblPr>
              <a:tblGrid>
                <a:gridCol w="1968925">
                  <a:extLst>
                    <a:ext uri="{9D8B030D-6E8A-4147-A177-3AD203B41FA5}">
                      <a16:colId xmlns:a16="http://schemas.microsoft.com/office/drawing/2014/main" val="20000"/>
                    </a:ext>
                  </a:extLst>
                </a:gridCol>
                <a:gridCol w="8686375">
                  <a:extLst>
                    <a:ext uri="{9D8B030D-6E8A-4147-A177-3AD203B41FA5}">
                      <a16:colId xmlns:a16="http://schemas.microsoft.com/office/drawing/2014/main" val="20001"/>
                    </a:ext>
                  </a:extLst>
                </a:gridCol>
              </a:tblGrid>
              <a:tr h="4498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Where You Learn </a:t>
                      </a:r>
                      <a:endParaRPr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At select high schools.</a:t>
                      </a:r>
                      <a:endParaRPr sz="1800" u="none" strike="noStrike" cap="none"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3844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Who’s In the Class</a:t>
                      </a:r>
                      <a:endParaRPr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Take the class with your high school classmates.</a:t>
                      </a:r>
                      <a:endParaRPr sz="1800" u="none" strike="noStrike" cap="none"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4900">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Cost</a:t>
                      </a:r>
                      <a:endParaRPr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No costs. Tuition, fees, and books are covered by your high school.</a:t>
                      </a:r>
                      <a:endParaRPr sz="1800" u="none" strike="noStrike" cap="none"/>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11487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Important Notes</a:t>
                      </a:r>
                      <a:endParaRPr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0D84F1"/>
                    </a:solidFill>
                  </a:tcPr>
                </a:tc>
                <a:tc>
                  <a:txBody>
                    <a:bodyPr/>
                    <a:lstStyle/>
                    <a:p>
                      <a:pPr marL="0" marR="0" lvl="0" indent="0" algn="l" rtl="0">
                        <a:spcBef>
                          <a:spcPts val="0"/>
                        </a:spcBef>
                        <a:spcAft>
                          <a:spcPts val="0"/>
                        </a:spcAft>
                        <a:buNone/>
                      </a:pPr>
                      <a:r>
                        <a:rPr lang="en-US" sz="1800" b="1" i="0" u="none" strike="noStrike" cap="none" dirty="0">
                          <a:solidFill>
                            <a:srgbClr val="000000"/>
                          </a:solidFill>
                          <a:latin typeface="Calibri"/>
                          <a:ea typeface="Calibri"/>
                          <a:cs typeface="Calibri"/>
                          <a:sym typeface="Calibri"/>
                        </a:rPr>
                        <a:t>All classes you take under this program count for high school credit and will likely satisfy other requirements to help you prepare for college </a:t>
                      </a:r>
                      <a:r>
                        <a:rPr lang="en-US" sz="1800" b="0" i="0" u="none" strike="noStrike" cap="none" dirty="0">
                          <a:solidFill>
                            <a:srgbClr val="000000"/>
                          </a:solidFill>
                          <a:latin typeface="Calibri"/>
                          <a:ea typeface="Calibri"/>
                          <a:cs typeface="Calibri"/>
                          <a:sym typeface="Calibri"/>
                        </a:rPr>
                        <a:t>because your high school is designing the program for students like you. </a:t>
                      </a:r>
                      <a:endParaRPr sz="1800" b="1" i="0" u="none" strike="noStrike" cap="none" dirty="0">
                        <a:solidFill>
                          <a:srgbClr val="000000"/>
                        </a:solidFill>
                        <a:latin typeface="Calibri"/>
                        <a:ea typeface="Calibri"/>
                        <a:cs typeface="Calibri"/>
                        <a:sym typeface="Calibri"/>
                      </a:endParaRPr>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
        <p:nvSpPr>
          <p:cNvPr id="173" name="Google Shape;173;p10"/>
          <p:cNvSpPr/>
          <p:nvPr/>
        </p:nvSpPr>
        <p:spPr>
          <a:xfrm>
            <a:off x="4767263" y="272573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0"/>
          <p:cNvSpPr/>
          <p:nvPr/>
        </p:nvSpPr>
        <p:spPr>
          <a:xfrm>
            <a:off x="574158" y="5215349"/>
            <a:ext cx="11121656" cy="1231106"/>
          </a:xfrm>
          <a:prstGeom prst="rect">
            <a:avLst/>
          </a:prstGeom>
          <a:noFill/>
          <a:ln>
            <a:noFill/>
          </a:ln>
        </p:spPr>
        <p:txBody>
          <a:bodyPr spcFirstLastPara="1" wrap="square" lIns="91425" tIns="0" rIns="91425" bIns="0" anchor="ctr"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200" b="1" u="none" strike="noStrike" cap="none" dirty="0">
                <a:solidFill>
                  <a:srgbClr val="0D84F1"/>
                </a:solidFill>
                <a:latin typeface="Meta Pro" panose="02000603040000020004" pitchFamily="2" charset="0"/>
                <a:ea typeface="Calibri"/>
                <a:cs typeface="Calibri"/>
                <a:sym typeface="Calibri"/>
              </a:rPr>
              <a:t>Ask your high school if they offer CCAP. </a:t>
            </a:r>
            <a:br>
              <a:rPr lang="en-US" sz="2200" b="1" u="none" strike="noStrike" cap="none" dirty="0">
                <a:solidFill>
                  <a:srgbClr val="0D84F1"/>
                </a:solidFill>
                <a:latin typeface="Meta Pro" panose="02000603040000020004" pitchFamily="2" charset="0"/>
                <a:ea typeface="Calibri"/>
                <a:cs typeface="Calibri"/>
                <a:sym typeface="Calibri"/>
              </a:rPr>
            </a:br>
            <a:r>
              <a:rPr lang="en-US" sz="2200" b="1" u="none" strike="noStrike" cap="none" dirty="0">
                <a:solidFill>
                  <a:srgbClr val="0D84F1"/>
                </a:solidFill>
                <a:latin typeface="Meta Pro" panose="02000603040000020004" pitchFamily="2" charset="0"/>
                <a:ea typeface="Calibri"/>
                <a:cs typeface="Calibri"/>
                <a:sym typeface="Calibri"/>
              </a:rPr>
              <a:t>It has added benefits that will help you succeed in dual enrollment classes!</a:t>
            </a:r>
            <a:r>
              <a:rPr lang="en-US" sz="2200" b="1" dirty="0">
                <a:solidFill>
                  <a:srgbClr val="0D84F1"/>
                </a:solidFill>
                <a:latin typeface="Meta Pro" panose="02000603040000020004" pitchFamily="2" charset="0"/>
                <a:ea typeface="Calibri"/>
                <a:cs typeface="Calibri"/>
                <a:sym typeface="Calibri"/>
              </a:rPr>
              <a:t> </a:t>
            </a:r>
            <a:br>
              <a:rPr lang="en-US" sz="2400" b="1" dirty="0">
                <a:solidFill>
                  <a:schemeClr val="dk1"/>
                </a:solidFill>
                <a:latin typeface="Calibri"/>
                <a:ea typeface="Calibri"/>
                <a:cs typeface="Calibri"/>
                <a:sym typeface="Calibri"/>
              </a:rPr>
            </a:br>
            <a:r>
              <a:rPr lang="en-US" sz="1800" i="1" dirty="0">
                <a:solidFill>
                  <a:schemeClr val="dk1"/>
                </a:solidFill>
                <a:latin typeface="Meta Pro Book" panose="02000603040000020004" pitchFamily="2" charset="0"/>
                <a:ea typeface="Calibri"/>
                <a:cs typeface="Calibri"/>
                <a:sym typeface="Calibri"/>
              </a:rPr>
              <a:t>(</a:t>
            </a:r>
            <a:r>
              <a:rPr lang="en-US" sz="1800" i="1" u="none" strike="noStrike" cap="none" dirty="0">
                <a:solidFill>
                  <a:srgbClr val="000000"/>
                </a:solidFill>
                <a:latin typeface="Meta Pro Book" panose="02000603040000020004" pitchFamily="2" charset="0"/>
                <a:ea typeface="Calibri"/>
                <a:cs typeface="Calibri"/>
                <a:sym typeface="Calibri"/>
              </a:rPr>
              <a:t>If your school participates in CCAP, they may already host workshops </a:t>
            </a:r>
            <a:br>
              <a:rPr lang="en-US" sz="1800" i="1" u="none" strike="noStrike" cap="none" dirty="0">
                <a:solidFill>
                  <a:srgbClr val="000000"/>
                </a:solidFill>
                <a:latin typeface="Meta Pro Book" panose="02000603040000020004" pitchFamily="2" charset="0"/>
                <a:ea typeface="Calibri"/>
                <a:cs typeface="Calibri"/>
                <a:sym typeface="Calibri"/>
              </a:rPr>
            </a:br>
            <a:r>
              <a:rPr lang="en-US" sz="1800" i="1" u="none" strike="noStrike" cap="none" dirty="0">
                <a:solidFill>
                  <a:srgbClr val="000000"/>
                </a:solidFill>
                <a:latin typeface="Meta Pro Book" panose="02000603040000020004" pitchFamily="2" charset="0"/>
                <a:ea typeface="Calibri"/>
                <a:cs typeface="Calibri"/>
                <a:sym typeface="Calibri"/>
              </a:rPr>
              <a:t>that help you enroll through your high school.)</a:t>
            </a:r>
            <a:endParaRPr sz="1800" i="1" u="none" strike="noStrike" cap="none" dirty="0">
              <a:solidFill>
                <a:schemeClr val="dk1"/>
              </a:solidFill>
              <a:latin typeface="Meta Pro Book" panose="02000603040000020004" pitchFamily="2" charset="0"/>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7" name="Rounded Rectangle 6">
            <a:extLst>
              <a:ext uri="{FF2B5EF4-FFF2-40B4-BE49-F238E27FC236}">
                <a16:creationId xmlns:a16="http://schemas.microsoft.com/office/drawing/2014/main" id="{1CA26168-C222-0F47-8BC9-4A81A0063A5B}"/>
              </a:ext>
            </a:extLst>
          </p:cNvPr>
          <p:cNvSpPr/>
          <p:nvPr/>
        </p:nvSpPr>
        <p:spPr>
          <a:xfrm>
            <a:off x="571500" y="2725738"/>
            <a:ext cx="10972800" cy="3611562"/>
          </a:xfrm>
          <a:prstGeom prst="roundRect">
            <a:avLst>
              <a:gd name="adj" fmla="val 11494"/>
            </a:avLst>
          </a:prstGeom>
          <a:solidFill>
            <a:srgbClr val="0E84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Google Shape;179;p11"/>
          <p:cNvSpPr txBox="1">
            <a:spLocks noGrp="1"/>
          </p:cNvSpPr>
          <p:nvPr>
            <p:ph type="title"/>
          </p:nvPr>
        </p:nvSpPr>
        <p:spPr>
          <a:xfrm>
            <a:off x="838200" y="493002"/>
            <a:ext cx="10515600" cy="8785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059CEA"/>
                </a:solidFill>
                <a:latin typeface="Trade Gothic Next HvyCd" panose="020B0806040303020004" pitchFamily="34" charset="0"/>
              </a:rPr>
              <a:t>EARLY COLLEGE OR MIDDLE COLLEGE</a:t>
            </a:r>
          </a:p>
        </p:txBody>
      </p:sp>
      <p:sp>
        <p:nvSpPr>
          <p:cNvPr id="180" name="Google Shape;180;p11"/>
          <p:cNvSpPr txBox="1">
            <a:spLocks noGrp="1"/>
          </p:cNvSpPr>
          <p:nvPr>
            <p:ph type="body" idx="1"/>
          </p:nvPr>
        </p:nvSpPr>
        <p:spPr>
          <a:xfrm>
            <a:off x="838200" y="1459057"/>
            <a:ext cx="8674100" cy="12263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sz="2400" i="1" u="none" strike="noStrike" dirty="0">
                <a:solidFill>
                  <a:srgbClr val="000000"/>
                </a:solidFill>
                <a:latin typeface="Meta Pro Light" panose="02000506040000020004" pitchFamily="2" charset="0"/>
                <a:sym typeface="Calibri"/>
              </a:rPr>
              <a:t>This is a type of high school where you can earn your high school diploma and college credits at the same time. You can earn an associate's degree or up to two years of college credits.</a:t>
            </a:r>
            <a:endParaRPr sz="2400" i="1" dirty="0">
              <a:latin typeface="Meta Pro Light" panose="02000506040000020004" pitchFamily="2" charset="0"/>
            </a:endParaRPr>
          </a:p>
        </p:txBody>
      </p:sp>
      <p:graphicFrame>
        <p:nvGraphicFramePr>
          <p:cNvPr id="181" name="Google Shape;181;p11"/>
          <p:cNvGraphicFramePr/>
          <p:nvPr>
            <p:extLst>
              <p:ext uri="{D42A27DB-BD31-4B8C-83A1-F6EECF244321}">
                <p14:modId xmlns:p14="http://schemas.microsoft.com/office/powerpoint/2010/main" val="3932710559"/>
              </p:ext>
            </p:extLst>
          </p:nvPr>
        </p:nvGraphicFramePr>
        <p:xfrm>
          <a:off x="956582" y="2900818"/>
          <a:ext cx="10353675" cy="3221065"/>
        </p:xfrm>
        <a:graphic>
          <a:graphicData uri="http://schemas.openxmlformats.org/drawingml/2006/table">
            <a:tbl>
              <a:tblPr>
                <a:noFill/>
                <a:tableStyleId>{9CD3F6A9-2ABF-4247-B2D7-C3F19B003E15}</a:tableStyleId>
              </a:tblPr>
              <a:tblGrid>
                <a:gridCol w="2969825">
                  <a:extLst>
                    <a:ext uri="{9D8B030D-6E8A-4147-A177-3AD203B41FA5}">
                      <a16:colId xmlns:a16="http://schemas.microsoft.com/office/drawing/2014/main" val="20000"/>
                    </a:ext>
                  </a:extLst>
                </a:gridCol>
                <a:gridCol w="7383850">
                  <a:extLst>
                    <a:ext uri="{9D8B030D-6E8A-4147-A177-3AD203B41FA5}">
                      <a16:colId xmlns:a16="http://schemas.microsoft.com/office/drawing/2014/main" val="20001"/>
                    </a:ext>
                  </a:extLst>
                </a:gridCol>
              </a:tblGrid>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WHERE YOU LEARN </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Early College takes place at select high schools, and Middle College takes place at select community colleges.</a:t>
                      </a:r>
                      <a:endParaRPr sz="1800" u="none" strike="noStrike" cap="none"/>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WHO’S IN THE CLASS</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Take the class with your high school classmates.</a:t>
                      </a:r>
                      <a:endParaRPr sz="1800" u="none" strike="noStrike" cap="none"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7122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COST</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You pay no costs. Tuition, fees, and books are covered by your high school.</a:t>
                      </a:r>
                      <a:endParaRPr sz="1800" u="none" strike="noStrike" cap="none"/>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12696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HvyCd" panose="020B0806040303020004" pitchFamily="34" charset="0"/>
                          <a:ea typeface="Calibri"/>
                          <a:cs typeface="Calibri"/>
                          <a:sym typeface="Calibri"/>
                        </a:rPr>
                        <a:t>WHAT TO WATCH OUT FOR:</a:t>
                      </a:r>
                      <a:endParaRPr lang="en-US" sz="1800" b="1" i="0" u="none" strike="noStrike" cap="none" dirty="0">
                        <a:solidFill>
                          <a:schemeClr val="bg1"/>
                        </a:solidFill>
                        <a:latin typeface="Trade Gothic Next HvyC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0E84F1"/>
                    </a:solidFill>
                  </a:tcPr>
                </a:tc>
                <a:tc>
                  <a:txBody>
                    <a:bodyPr/>
                    <a:lstStyle/>
                    <a:p>
                      <a:pPr marL="0" marR="0" lvl="0" indent="0" algn="l" rtl="0">
                        <a:spcBef>
                          <a:spcPts val="0"/>
                        </a:spcBef>
                        <a:spcAft>
                          <a:spcPts val="0"/>
                        </a:spcAft>
                        <a:buNone/>
                      </a:pPr>
                      <a:r>
                        <a:rPr lang="en-US" sz="1800" b="1" i="0" u="none" strike="noStrike" cap="none" dirty="0">
                          <a:solidFill>
                            <a:srgbClr val="000000"/>
                          </a:solidFill>
                          <a:latin typeface="Calibri"/>
                          <a:ea typeface="Calibri"/>
                          <a:cs typeface="Calibri"/>
                          <a:sym typeface="Calibri"/>
                        </a:rPr>
                        <a:t>Early College</a:t>
                      </a:r>
                      <a:r>
                        <a:rPr lang="en-US" sz="1800" b="0" i="0" u="none" strike="noStrike" cap="none" dirty="0">
                          <a:solidFill>
                            <a:srgbClr val="000000"/>
                          </a:solidFill>
                          <a:latin typeface="Calibri"/>
                          <a:ea typeface="Calibri"/>
                          <a:cs typeface="Calibri"/>
                          <a:sym typeface="Calibri"/>
                        </a:rPr>
                        <a:t> is more structured for academic acceleration and college preparation, while </a:t>
                      </a:r>
                      <a:r>
                        <a:rPr lang="en-US" sz="1800" b="1" i="0" u="none" strike="noStrike" cap="none" dirty="0">
                          <a:solidFill>
                            <a:srgbClr val="000000"/>
                          </a:solidFill>
                          <a:latin typeface="Calibri"/>
                          <a:ea typeface="Calibri"/>
                          <a:cs typeface="Calibri"/>
                          <a:sym typeface="Calibri"/>
                        </a:rPr>
                        <a:t>Middle College</a:t>
                      </a:r>
                      <a:r>
                        <a:rPr lang="en-US" sz="1800" b="0" i="0" u="none" strike="noStrike" cap="none" dirty="0">
                          <a:solidFill>
                            <a:srgbClr val="000000"/>
                          </a:solidFill>
                          <a:latin typeface="Calibri"/>
                          <a:ea typeface="Calibri"/>
                          <a:cs typeface="Calibri"/>
                          <a:sym typeface="Calibri"/>
                        </a:rPr>
                        <a:t> focuses on supporting students who benefit from an alternative learning environment to complete high school and ease into college.</a:t>
                      </a:r>
                      <a:endParaRPr sz="1800" u="none" strike="noStrike" cap="none"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
        <p:nvSpPr>
          <p:cNvPr id="182" name="Google Shape;182;p11"/>
          <p:cNvSpPr/>
          <p:nvPr/>
        </p:nvSpPr>
        <p:spPr>
          <a:xfrm>
            <a:off x="4767263" y="272573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4" name="Rounded Rectangle 3">
            <a:extLst>
              <a:ext uri="{FF2B5EF4-FFF2-40B4-BE49-F238E27FC236}">
                <a16:creationId xmlns:a16="http://schemas.microsoft.com/office/drawing/2014/main" id="{7AD82C46-FBD7-2741-A32E-746E2BD66142}"/>
              </a:ext>
            </a:extLst>
          </p:cNvPr>
          <p:cNvSpPr/>
          <p:nvPr/>
        </p:nvSpPr>
        <p:spPr>
          <a:xfrm>
            <a:off x="329184" y="2846832"/>
            <a:ext cx="10472928" cy="3883152"/>
          </a:xfrm>
          <a:prstGeom prst="roundRect">
            <a:avLst>
              <a:gd name="adj" fmla="val 845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Google Shape;188;p12"/>
          <p:cNvSpPr txBox="1">
            <a:spLocks noGrp="1"/>
          </p:cNvSpPr>
          <p:nvPr>
            <p:ph type="body" idx="1"/>
          </p:nvPr>
        </p:nvSpPr>
        <p:spPr>
          <a:xfrm>
            <a:off x="575415" y="1786269"/>
            <a:ext cx="6800746" cy="94897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US" sz="2000" i="0" u="none" strike="noStrike" dirty="0">
                <a:latin typeface="Calibri"/>
                <a:ea typeface="Calibri"/>
                <a:cs typeface="Calibri"/>
                <a:sym typeface="Calibri"/>
              </a:rPr>
              <a:t>Dual enrollment classes can satisfy multiple requirements. </a:t>
            </a:r>
            <a:endParaRPr sz="2000" dirty="0">
              <a:latin typeface="Calibri"/>
              <a:ea typeface="Calibri"/>
              <a:cs typeface="Calibri"/>
              <a:sym typeface="Calibri"/>
            </a:endParaRPr>
          </a:p>
          <a:p>
            <a:pPr marL="0" lvl="0" indent="0" algn="l" rtl="0">
              <a:lnSpc>
                <a:spcPct val="90000"/>
              </a:lnSpc>
              <a:spcBef>
                <a:spcPts val="1200"/>
              </a:spcBef>
              <a:spcAft>
                <a:spcPts val="0"/>
              </a:spcAft>
              <a:buClr>
                <a:schemeClr val="dk1"/>
              </a:buClr>
              <a:buSzPts val="2800"/>
              <a:buNone/>
            </a:pPr>
            <a:r>
              <a:rPr lang="en-US" sz="2000" dirty="0">
                <a:latin typeface="Calibri"/>
                <a:ea typeface="Calibri"/>
                <a:cs typeface="Calibri"/>
                <a:sym typeface="Calibri"/>
              </a:rPr>
              <a:t>S</a:t>
            </a:r>
            <a:r>
              <a:rPr lang="en-US" sz="2000" i="0" u="none" strike="noStrike" dirty="0">
                <a:latin typeface="Calibri"/>
                <a:ea typeface="Calibri"/>
                <a:cs typeface="Calibri"/>
                <a:sym typeface="Calibri"/>
              </a:rPr>
              <a:t>elect a class that counts for high school credit AND fulfills at least one of the following: A-G, IGETC, or CTE requirements.</a:t>
            </a:r>
            <a:endParaRPr sz="2000" dirty="0"/>
          </a:p>
          <a:p>
            <a:pPr marL="228600" lvl="0" indent="-50800" algn="l" rtl="0">
              <a:lnSpc>
                <a:spcPct val="90000"/>
              </a:lnSpc>
              <a:spcBef>
                <a:spcPts val="1200"/>
              </a:spcBef>
              <a:spcAft>
                <a:spcPts val="0"/>
              </a:spcAft>
              <a:buClr>
                <a:schemeClr val="dk1"/>
              </a:buClr>
              <a:buSzPts val="2800"/>
              <a:buNone/>
            </a:pPr>
            <a:endParaRPr sz="2000" dirty="0">
              <a:latin typeface="Calibri"/>
              <a:ea typeface="Calibri"/>
              <a:cs typeface="Calibri"/>
              <a:sym typeface="Calibri"/>
            </a:endParaRPr>
          </a:p>
        </p:txBody>
      </p:sp>
      <p:graphicFrame>
        <p:nvGraphicFramePr>
          <p:cNvPr id="189" name="Google Shape;189;p12"/>
          <p:cNvGraphicFramePr/>
          <p:nvPr>
            <p:extLst>
              <p:ext uri="{D42A27DB-BD31-4B8C-83A1-F6EECF244321}">
                <p14:modId xmlns:p14="http://schemas.microsoft.com/office/powerpoint/2010/main" val="2105061880"/>
              </p:ext>
            </p:extLst>
          </p:nvPr>
        </p:nvGraphicFramePr>
        <p:xfrm>
          <a:off x="611990" y="3088851"/>
          <a:ext cx="9862450" cy="3429000"/>
        </p:xfrm>
        <a:graphic>
          <a:graphicData uri="http://schemas.openxmlformats.org/drawingml/2006/table">
            <a:tbl>
              <a:tblPr>
                <a:noFill/>
                <a:tableStyleId>{9CD3F6A9-2ABF-4247-B2D7-C3F19B003E15}</a:tableStyleId>
              </a:tblPr>
              <a:tblGrid>
                <a:gridCol w="3379375">
                  <a:extLst>
                    <a:ext uri="{9D8B030D-6E8A-4147-A177-3AD203B41FA5}">
                      <a16:colId xmlns:a16="http://schemas.microsoft.com/office/drawing/2014/main" val="20000"/>
                    </a:ext>
                  </a:extLst>
                </a:gridCol>
                <a:gridCol w="6483075">
                  <a:extLst>
                    <a:ext uri="{9D8B030D-6E8A-4147-A177-3AD203B41FA5}">
                      <a16:colId xmlns:a16="http://schemas.microsoft.com/office/drawing/2014/main" val="20001"/>
                    </a:ext>
                  </a:extLst>
                </a:gridCol>
              </a:tblGrid>
              <a:tr h="674475">
                <a:tc>
                  <a:txBody>
                    <a:bodyPr/>
                    <a:lstStyle/>
                    <a:p>
                      <a:pPr marL="0" marR="0" lvl="0" indent="0" algn="ctr" rtl="0">
                        <a:spcBef>
                          <a:spcPts val="0"/>
                        </a:spcBef>
                        <a:spcAft>
                          <a:spcPts val="0"/>
                        </a:spcAft>
                        <a:buNone/>
                      </a:pPr>
                      <a:r>
                        <a:rPr lang="en-US" sz="2000" b="1" i="0" u="sng" strike="noStrike" cap="none" dirty="0">
                          <a:solidFill>
                            <a:srgbClr val="FF9254"/>
                          </a:solidFill>
                          <a:latin typeface="Trade Gothic Next HvyCd" panose="020B0806040303020004" pitchFamily="34" charset="0"/>
                          <a:ea typeface="Calibri"/>
                          <a:cs typeface="Calibri"/>
                          <a:sym typeface="Calibri"/>
                          <a:hlinkClick r:id="rId3">
                            <a:extLst>
                              <a:ext uri="{A12FA001-AC4F-418D-AE19-62706E023703}">
                                <ahyp:hlinkClr xmlns:ahyp="http://schemas.microsoft.com/office/drawing/2018/hyperlinkcolor" val="tx"/>
                              </a:ext>
                            </a:extLst>
                          </a:hlinkClick>
                        </a:rPr>
                        <a:t>A-G REQUIREMENTS</a:t>
                      </a:r>
                      <a:endParaRPr lang="en-US" sz="2000" b="1" i="0" u="none" strike="noStrike" cap="none" dirty="0">
                        <a:solidFill>
                          <a:srgbClr val="FF9254"/>
                        </a:solidFill>
                        <a:latin typeface="Trade Gothic Next HvyCd" panose="020B0806040303020004" pitchFamily="34" charset="0"/>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2000" b="0" i="0" u="none" strike="noStrike" cap="none" dirty="0">
                          <a:solidFill>
                            <a:srgbClr val="000000"/>
                          </a:solidFill>
                          <a:latin typeface="Calibri"/>
                          <a:ea typeface="Calibri"/>
                          <a:cs typeface="Calibri"/>
                          <a:sym typeface="Calibri"/>
                        </a:rPr>
                        <a:t>Classes you need to take in high school if you want to apply to a University of California (UC) or Cal State University (CSU).</a:t>
                      </a:r>
                      <a:endParaRPr sz="20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254000">
                <a:tc>
                  <a:txBody>
                    <a:bodyPr/>
                    <a:lstStyle/>
                    <a:p>
                      <a:pPr marL="0" marR="0" lvl="0" indent="0" algn="ctr" rtl="0">
                        <a:spcBef>
                          <a:spcPts val="0"/>
                        </a:spcBef>
                        <a:spcAft>
                          <a:spcPts val="0"/>
                        </a:spcAft>
                        <a:buNone/>
                      </a:pPr>
                      <a:r>
                        <a:rPr lang="en-US" sz="2000" b="1" i="0" u="sng" strike="noStrike" cap="none" dirty="0">
                          <a:solidFill>
                            <a:srgbClr val="FF9254"/>
                          </a:solidFill>
                          <a:latin typeface="Trade Gothic Next HvyCd" panose="020B0806040303020004" pitchFamily="34" charset="0"/>
                          <a:ea typeface="Calibri"/>
                          <a:cs typeface="Calibri"/>
                          <a:sym typeface="Calibri"/>
                          <a:hlinkClick r:id="rId4">
                            <a:extLst>
                              <a:ext uri="{A12FA001-AC4F-418D-AE19-62706E023703}">
                                <ahyp:hlinkClr xmlns:ahyp="http://schemas.microsoft.com/office/drawing/2018/hyperlinkcolor" val="tx"/>
                              </a:ext>
                            </a:extLst>
                          </a:hlinkClick>
                        </a:rPr>
                        <a:t>IGETC</a:t>
                      </a:r>
                      <a:r>
                        <a:rPr lang="en-US" sz="2000" b="1" i="0" u="none" strike="noStrike" cap="none" dirty="0">
                          <a:solidFill>
                            <a:srgbClr val="FF9254"/>
                          </a:solidFill>
                          <a:latin typeface="Calibri"/>
                          <a:ea typeface="Calibri"/>
                          <a:cs typeface="Calibri"/>
                          <a:sym typeface="Calibri"/>
                        </a:rPr>
                        <a:t> </a:t>
                      </a:r>
                      <a:br>
                        <a:rPr lang="en-US" sz="2000" b="1" i="0" u="none" strike="noStrike" cap="none" dirty="0">
                          <a:solidFill>
                            <a:srgbClr val="FF9254"/>
                          </a:solidFill>
                          <a:latin typeface="Calibri"/>
                          <a:ea typeface="Calibri"/>
                          <a:cs typeface="Calibri"/>
                          <a:sym typeface="Calibri"/>
                        </a:rPr>
                      </a:br>
                      <a:r>
                        <a:rPr lang="en-US" sz="1600" b="1" i="0" u="none" strike="noStrike" cap="none" dirty="0">
                          <a:solidFill>
                            <a:schemeClr val="tx1"/>
                          </a:solidFill>
                          <a:latin typeface="Calibri"/>
                          <a:ea typeface="Calibri"/>
                          <a:cs typeface="Calibri"/>
                          <a:sym typeface="Calibri"/>
                        </a:rPr>
                        <a:t>(Intersegmental General Education Transfer Curriculum)</a:t>
                      </a:r>
                      <a:endParaRPr sz="1600" u="none" strike="noStrike" cap="none" dirty="0">
                        <a:solidFill>
                          <a:schemeClr val="tx1"/>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2000" b="0" i="0" u="none" strike="noStrike" cap="none" dirty="0">
                          <a:solidFill>
                            <a:srgbClr val="000000"/>
                          </a:solidFill>
                          <a:latin typeface="Calibri"/>
                          <a:ea typeface="Calibri"/>
                          <a:cs typeface="Calibri"/>
                          <a:sym typeface="Calibri"/>
                        </a:rPr>
                        <a:t>Classes that college students take to cover their general education requirements, usually during the first two years of college.</a:t>
                      </a:r>
                      <a:endParaRPr sz="20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254000">
                <a:tc>
                  <a:txBody>
                    <a:bodyPr/>
                    <a:lstStyle/>
                    <a:p>
                      <a:pPr marL="0" marR="0" lvl="0" indent="0" algn="ctr" rtl="0">
                        <a:spcBef>
                          <a:spcPts val="0"/>
                        </a:spcBef>
                        <a:spcAft>
                          <a:spcPts val="0"/>
                        </a:spcAft>
                        <a:buNone/>
                      </a:pPr>
                      <a:r>
                        <a:rPr lang="en-US" sz="2000" b="1" i="0" u="sng" strike="noStrike" cap="none" dirty="0">
                          <a:solidFill>
                            <a:srgbClr val="FF9254"/>
                          </a:solidFill>
                          <a:latin typeface="Trade Gothic Next HvyCd" panose="020B0806040303020004" pitchFamily="34" charset="0"/>
                          <a:ea typeface="Calibri"/>
                          <a:cs typeface="Calibri"/>
                          <a:sym typeface="Calibri"/>
                          <a:hlinkClick r:id="rId5">
                            <a:extLst>
                              <a:ext uri="{A12FA001-AC4F-418D-AE19-62706E023703}">
                                <ahyp:hlinkClr xmlns:ahyp="http://schemas.microsoft.com/office/drawing/2018/hyperlinkcolor" val="tx"/>
                              </a:ext>
                            </a:extLst>
                          </a:hlinkClick>
                        </a:rPr>
                        <a:t>CTE</a:t>
                      </a:r>
                      <a:r>
                        <a:rPr lang="en-US" sz="2000" b="1" i="0" u="none" strike="noStrike" cap="none" dirty="0">
                          <a:solidFill>
                            <a:srgbClr val="FF9254"/>
                          </a:solidFill>
                          <a:latin typeface="Trade Gothic Next HvyCd" panose="020B0806040303020004" pitchFamily="34" charset="0"/>
                          <a:ea typeface="Calibri"/>
                          <a:cs typeface="Calibri"/>
                          <a:sym typeface="Calibri"/>
                        </a:rPr>
                        <a:t> </a:t>
                      </a:r>
                    </a:p>
                    <a:p>
                      <a:pPr marL="0" marR="0" lvl="0" indent="0" algn="ctr" rtl="0">
                        <a:spcBef>
                          <a:spcPts val="0"/>
                        </a:spcBef>
                        <a:spcAft>
                          <a:spcPts val="0"/>
                        </a:spcAft>
                        <a:buNone/>
                      </a:pPr>
                      <a:r>
                        <a:rPr lang="en-US" sz="1600" b="1" i="0" u="none" strike="noStrike" cap="none" dirty="0">
                          <a:solidFill>
                            <a:schemeClr val="tx1"/>
                          </a:solidFill>
                          <a:latin typeface="Calibri"/>
                          <a:ea typeface="Calibri"/>
                          <a:cs typeface="Calibri"/>
                          <a:sym typeface="Calibri"/>
                        </a:rPr>
                        <a:t>(Career Technical Education)</a:t>
                      </a:r>
                      <a:endParaRPr sz="1600" u="none" strike="noStrike" cap="none" dirty="0">
                        <a:solidFill>
                          <a:schemeClr val="tx1"/>
                        </a:solidFill>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2000" b="0" i="0" u="none" strike="noStrike" cap="none" dirty="0">
                          <a:solidFill>
                            <a:srgbClr val="000000"/>
                          </a:solidFill>
                          <a:latin typeface="Calibri"/>
                          <a:ea typeface="Calibri"/>
                          <a:cs typeface="Calibri"/>
                          <a:sym typeface="Calibri"/>
                        </a:rPr>
                        <a:t>Programs that combine academic knowledge with hands-on skills for specific careers. It’s a sequence of classes you take over a few years that can lead to college or straight into a job.</a:t>
                      </a:r>
                      <a:endParaRPr sz="2000" u="none" strike="noStrike" cap="none" dirty="0">
                        <a:latin typeface="Calibri"/>
                        <a:ea typeface="Calibri"/>
                        <a:cs typeface="Calibri"/>
                        <a:sym typeface="Calibri"/>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bl>
          </a:graphicData>
        </a:graphic>
      </p:graphicFrame>
      <p:sp>
        <p:nvSpPr>
          <p:cNvPr id="6" name="object 2">
            <a:extLst>
              <a:ext uri="{FF2B5EF4-FFF2-40B4-BE49-F238E27FC236}">
                <a16:creationId xmlns:a16="http://schemas.microsoft.com/office/drawing/2014/main" id="{B352DDB8-1B9F-604B-B10D-5B4749C30032}"/>
              </a:ext>
            </a:extLst>
          </p:cNvPr>
          <p:cNvSpPr/>
          <p:nvPr/>
        </p:nvSpPr>
        <p:spPr>
          <a:xfrm>
            <a:off x="11084918" y="0"/>
            <a:ext cx="1107082" cy="6858000"/>
          </a:xfrm>
          <a:custGeom>
            <a:avLst/>
            <a:gdLst/>
            <a:ahLst/>
            <a:cxnLst/>
            <a:rect l="l" t="t" r="r" b="b"/>
            <a:pathLst>
              <a:path w="2279650" h="10058400">
                <a:moveTo>
                  <a:pt x="2279220" y="0"/>
                </a:moveTo>
                <a:lnTo>
                  <a:pt x="1860845" y="0"/>
                </a:lnTo>
                <a:lnTo>
                  <a:pt x="1850914" y="7071"/>
                </a:lnTo>
                <a:lnTo>
                  <a:pt x="1819070" y="30317"/>
                </a:lnTo>
                <a:lnTo>
                  <a:pt x="1787344" y="54059"/>
                </a:lnTo>
                <a:lnTo>
                  <a:pt x="1755740" y="78297"/>
                </a:lnTo>
                <a:lnTo>
                  <a:pt x="1724261" y="103033"/>
                </a:lnTo>
                <a:lnTo>
                  <a:pt x="1692914" y="128269"/>
                </a:lnTo>
                <a:lnTo>
                  <a:pt x="1661702" y="154005"/>
                </a:lnTo>
                <a:lnTo>
                  <a:pt x="1630630" y="180245"/>
                </a:lnTo>
                <a:lnTo>
                  <a:pt x="1599704" y="206988"/>
                </a:lnTo>
                <a:lnTo>
                  <a:pt x="1568927" y="234238"/>
                </a:lnTo>
                <a:lnTo>
                  <a:pt x="1538304" y="261995"/>
                </a:lnTo>
                <a:lnTo>
                  <a:pt x="1507840" y="290260"/>
                </a:lnTo>
                <a:lnTo>
                  <a:pt x="1477539" y="319036"/>
                </a:lnTo>
                <a:lnTo>
                  <a:pt x="1447407" y="348324"/>
                </a:lnTo>
                <a:lnTo>
                  <a:pt x="1417448" y="378125"/>
                </a:lnTo>
                <a:lnTo>
                  <a:pt x="1387666" y="408442"/>
                </a:lnTo>
                <a:lnTo>
                  <a:pt x="1358066" y="439275"/>
                </a:lnTo>
                <a:lnTo>
                  <a:pt x="1328653" y="470626"/>
                </a:lnTo>
                <a:lnTo>
                  <a:pt x="1299432" y="502497"/>
                </a:lnTo>
                <a:lnTo>
                  <a:pt x="1270407" y="534889"/>
                </a:lnTo>
                <a:lnTo>
                  <a:pt x="1241583" y="567803"/>
                </a:lnTo>
                <a:lnTo>
                  <a:pt x="1212964" y="601243"/>
                </a:lnTo>
                <a:lnTo>
                  <a:pt x="1184555" y="635207"/>
                </a:lnTo>
                <a:lnTo>
                  <a:pt x="1156361" y="669700"/>
                </a:lnTo>
                <a:lnTo>
                  <a:pt x="1128386" y="704721"/>
                </a:lnTo>
                <a:lnTo>
                  <a:pt x="1100636" y="740273"/>
                </a:lnTo>
                <a:lnTo>
                  <a:pt x="1073114" y="776356"/>
                </a:lnTo>
                <a:lnTo>
                  <a:pt x="1045826" y="812974"/>
                </a:lnTo>
                <a:lnTo>
                  <a:pt x="1018776" y="850126"/>
                </a:lnTo>
                <a:lnTo>
                  <a:pt x="991968" y="887815"/>
                </a:lnTo>
                <a:lnTo>
                  <a:pt x="965408" y="926042"/>
                </a:lnTo>
                <a:lnTo>
                  <a:pt x="939100" y="964809"/>
                </a:lnTo>
                <a:lnTo>
                  <a:pt x="913049" y="1004118"/>
                </a:lnTo>
                <a:lnTo>
                  <a:pt x="887259" y="1043969"/>
                </a:lnTo>
                <a:lnTo>
                  <a:pt x="861735" y="1084364"/>
                </a:lnTo>
                <a:lnTo>
                  <a:pt x="836482" y="1125306"/>
                </a:lnTo>
                <a:lnTo>
                  <a:pt x="811504" y="1166795"/>
                </a:lnTo>
                <a:lnTo>
                  <a:pt x="786806" y="1208833"/>
                </a:lnTo>
                <a:lnTo>
                  <a:pt x="762393" y="1251421"/>
                </a:lnTo>
                <a:lnTo>
                  <a:pt x="738269" y="1294562"/>
                </a:lnTo>
                <a:lnTo>
                  <a:pt x="714439" y="1338256"/>
                </a:lnTo>
                <a:lnTo>
                  <a:pt x="690908" y="1382505"/>
                </a:lnTo>
                <a:lnTo>
                  <a:pt x="667680" y="1427311"/>
                </a:lnTo>
                <a:lnTo>
                  <a:pt x="644760" y="1472676"/>
                </a:lnTo>
                <a:lnTo>
                  <a:pt x="622152" y="1518600"/>
                </a:lnTo>
                <a:lnTo>
                  <a:pt x="599862" y="1565086"/>
                </a:lnTo>
                <a:lnTo>
                  <a:pt x="577894" y="1612134"/>
                </a:lnTo>
                <a:lnTo>
                  <a:pt x="556252" y="1659747"/>
                </a:lnTo>
                <a:lnTo>
                  <a:pt x="534942" y="1707926"/>
                </a:lnTo>
                <a:lnTo>
                  <a:pt x="513967" y="1756673"/>
                </a:lnTo>
                <a:lnTo>
                  <a:pt x="493333" y="1805989"/>
                </a:lnTo>
                <a:lnTo>
                  <a:pt x="473044" y="1855875"/>
                </a:lnTo>
                <a:lnTo>
                  <a:pt x="453106" y="1906333"/>
                </a:lnTo>
                <a:lnTo>
                  <a:pt x="433521" y="1957366"/>
                </a:lnTo>
                <a:lnTo>
                  <a:pt x="414296" y="2008973"/>
                </a:lnTo>
                <a:lnTo>
                  <a:pt x="395435" y="2061157"/>
                </a:lnTo>
                <a:lnTo>
                  <a:pt x="376942" y="2113920"/>
                </a:lnTo>
                <a:lnTo>
                  <a:pt x="358822" y="2167263"/>
                </a:lnTo>
                <a:lnTo>
                  <a:pt x="341080" y="2221187"/>
                </a:lnTo>
                <a:lnTo>
                  <a:pt x="323721" y="2275694"/>
                </a:lnTo>
                <a:lnTo>
                  <a:pt x="306749" y="2330785"/>
                </a:lnTo>
                <a:lnTo>
                  <a:pt x="290168" y="2386463"/>
                </a:lnTo>
                <a:lnTo>
                  <a:pt x="273984" y="2442728"/>
                </a:lnTo>
                <a:lnTo>
                  <a:pt x="258201" y="2499583"/>
                </a:lnTo>
                <a:lnTo>
                  <a:pt x="242824" y="2557028"/>
                </a:lnTo>
                <a:lnTo>
                  <a:pt x="227857" y="2615065"/>
                </a:lnTo>
                <a:lnTo>
                  <a:pt x="213306" y="2673696"/>
                </a:lnTo>
                <a:lnTo>
                  <a:pt x="199174" y="2732923"/>
                </a:lnTo>
                <a:lnTo>
                  <a:pt x="185467" y="2792747"/>
                </a:lnTo>
                <a:lnTo>
                  <a:pt x="172188" y="2853168"/>
                </a:lnTo>
                <a:lnTo>
                  <a:pt x="159344" y="2914190"/>
                </a:lnTo>
                <a:lnTo>
                  <a:pt x="146937" y="2975814"/>
                </a:lnTo>
                <a:lnTo>
                  <a:pt x="134974" y="3038040"/>
                </a:lnTo>
                <a:lnTo>
                  <a:pt x="123458" y="3100872"/>
                </a:lnTo>
                <a:lnTo>
                  <a:pt x="112395" y="3164309"/>
                </a:lnTo>
                <a:lnTo>
                  <a:pt x="101789" y="3228354"/>
                </a:lnTo>
                <a:lnTo>
                  <a:pt x="91644" y="3293008"/>
                </a:lnTo>
                <a:lnTo>
                  <a:pt x="81966" y="3358273"/>
                </a:lnTo>
                <a:lnTo>
                  <a:pt x="72759" y="3424151"/>
                </a:lnTo>
                <a:lnTo>
                  <a:pt x="64027" y="3490642"/>
                </a:lnTo>
                <a:lnTo>
                  <a:pt x="55776" y="3557749"/>
                </a:lnTo>
                <a:lnTo>
                  <a:pt x="48010" y="3625473"/>
                </a:lnTo>
                <a:lnTo>
                  <a:pt x="40733" y="3693815"/>
                </a:lnTo>
                <a:lnTo>
                  <a:pt x="33951" y="3762777"/>
                </a:lnTo>
                <a:lnTo>
                  <a:pt x="29272" y="3814412"/>
                </a:lnTo>
                <a:lnTo>
                  <a:pt x="24945" y="3865992"/>
                </a:lnTo>
                <a:lnTo>
                  <a:pt x="20968" y="3917517"/>
                </a:lnTo>
                <a:lnTo>
                  <a:pt x="17341" y="3968985"/>
                </a:lnTo>
                <a:lnTo>
                  <a:pt x="14062" y="4020397"/>
                </a:lnTo>
                <a:lnTo>
                  <a:pt x="11129" y="4071751"/>
                </a:lnTo>
                <a:lnTo>
                  <a:pt x="8542" y="4123046"/>
                </a:lnTo>
                <a:lnTo>
                  <a:pt x="6300" y="4174281"/>
                </a:lnTo>
                <a:lnTo>
                  <a:pt x="4400" y="4225456"/>
                </a:lnTo>
                <a:lnTo>
                  <a:pt x="2842" y="4276569"/>
                </a:lnTo>
                <a:lnTo>
                  <a:pt x="1624" y="4327619"/>
                </a:lnTo>
                <a:lnTo>
                  <a:pt x="745" y="4378606"/>
                </a:lnTo>
                <a:lnTo>
                  <a:pt x="204" y="4429529"/>
                </a:lnTo>
                <a:lnTo>
                  <a:pt x="0" y="4480387"/>
                </a:lnTo>
                <a:lnTo>
                  <a:pt x="130" y="4531178"/>
                </a:lnTo>
                <a:lnTo>
                  <a:pt x="595" y="4581903"/>
                </a:lnTo>
                <a:lnTo>
                  <a:pt x="1392" y="4632560"/>
                </a:lnTo>
                <a:lnTo>
                  <a:pt x="2521" y="4683147"/>
                </a:lnTo>
                <a:lnTo>
                  <a:pt x="3980" y="4733666"/>
                </a:lnTo>
                <a:lnTo>
                  <a:pt x="5768" y="4784113"/>
                </a:lnTo>
                <a:lnTo>
                  <a:pt x="7883" y="4834489"/>
                </a:lnTo>
                <a:lnTo>
                  <a:pt x="10325" y="4884793"/>
                </a:lnTo>
                <a:lnTo>
                  <a:pt x="13091" y="4935023"/>
                </a:lnTo>
                <a:lnTo>
                  <a:pt x="16182" y="4985179"/>
                </a:lnTo>
                <a:lnTo>
                  <a:pt x="19595" y="5035260"/>
                </a:lnTo>
                <a:lnTo>
                  <a:pt x="23329" y="5085265"/>
                </a:lnTo>
                <a:lnTo>
                  <a:pt x="27382" y="5135193"/>
                </a:lnTo>
                <a:lnTo>
                  <a:pt x="31755" y="5185043"/>
                </a:lnTo>
                <a:lnTo>
                  <a:pt x="36445" y="5234815"/>
                </a:lnTo>
                <a:lnTo>
                  <a:pt x="41450" y="5284506"/>
                </a:lnTo>
                <a:lnTo>
                  <a:pt x="46771" y="5334118"/>
                </a:lnTo>
                <a:lnTo>
                  <a:pt x="52405" y="5383647"/>
                </a:lnTo>
                <a:lnTo>
                  <a:pt x="58352" y="5433095"/>
                </a:lnTo>
                <a:lnTo>
                  <a:pt x="64609" y="5482459"/>
                </a:lnTo>
                <a:lnTo>
                  <a:pt x="71176" y="5531739"/>
                </a:lnTo>
                <a:lnTo>
                  <a:pt x="78051" y="5580934"/>
                </a:lnTo>
                <a:lnTo>
                  <a:pt x="85234" y="5630042"/>
                </a:lnTo>
                <a:lnTo>
                  <a:pt x="92722" y="5679064"/>
                </a:lnTo>
                <a:lnTo>
                  <a:pt x="100515" y="5727999"/>
                </a:lnTo>
                <a:lnTo>
                  <a:pt x="108611" y="5776844"/>
                </a:lnTo>
                <a:lnTo>
                  <a:pt x="117009" y="5825600"/>
                </a:lnTo>
                <a:lnTo>
                  <a:pt x="125707" y="5874265"/>
                </a:lnTo>
                <a:lnTo>
                  <a:pt x="134706" y="5922839"/>
                </a:lnTo>
                <a:lnTo>
                  <a:pt x="144002" y="5971321"/>
                </a:lnTo>
                <a:lnTo>
                  <a:pt x="153595" y="6019710"/>
                </a:lnTo>
                <a:lnTo>
                  <a:pt x="163484" y="6068004"/>
                </a:lnTo>
                <a:lnTo>
                  <a:pt x="173667" y="6116203"/>
                </a:lnTo>
                <a:lnTo>
                  <a:pt x="184143" y="6164307"/>
                </a:lnTo>
                <a:lnTo>
                  <a:pt x="194911" y="6212313"/>
                </a:lnTo>
                <a:lnTo>
                  <a:pt x="205969" y="6260222"/>
                </a:lnTo>
                <a:lnTo>
                  <a:pt x="217317" y="6308032"/>
                </a:lnTo>
                <a:lnTo>
                  <a:pt x="228952" y="6355743"/>
                </a:lnTo>
                <a:lnTo>
                  <a:pt x="240874" y="6403353"/>
                </a:lnTo>
                <a:lnTo>
                  <a:pt x="253082" y="6450862"/>
                </a:lnTo>
                <a:lnTo>
                  <a:pt x="265574" y="6498268"/>
                </a:lnTo>
                <a:lnTo>
                  <a:pt x="278348" y="6545572"/>
                </a:lnTo>
                <a:lnTo>
                  <a:pt x="291404" y="6592771"/>
                </a:lnTo>
                <a:lnTo>
                  <a:pt x="304740" y="6639865"/>
                </a:lnTo>
                <a:lnTo>
                  <a:pt x="318355" y="6686854"/>
                </a:lnTo>
                <a:lnTo>
                  <a:pt x="332248" y="6733736"/>
                </a:lnTo>
                <a:lnTo>
                  <a:pt x="346417" y="6780510"/>
                </a:lnTo>
                <a:lnTo>
                  <a:pt x="360861" y="6827175"/>
                </a:lnTo>
                <a:lnTo>
                  <a:pt x="375580" y="6873731"/>
                </a:lnTo>
                <a:lnTo>
                  <a:pt x="390570" y="6920177"/>
                </a:lnTo>
                <a:lnTo>
                  <a:pt x="405832" y="6966511"/>
                </a:lnTo>
                <a:lnTo>
                  <a:pt x="421364" y="7012733"/>
                </a:lnTo>
                <a:lnTo>
                  <a:pt x="437165" y="7058842"/>
                </a:lnTo>
                <a:lnTo>
                  <a:pt x="453233" y="7104837"/>
                </a:lnTo>
                <a:lnTo>
                  <a:pt x="469568" y="7150717"/>
                </a:lnTo>
                <a:lnTo>
                  <a:pt x="486167" y="7196481"/>
                </a:lnTo>
                <a:lnTo>
                  <a:pt x="503030" y="7242128"/>
                </a:lnTo>
                <a:lnTo>
                  <a:pt x="520155" y="7287658"/>
                </a:lnTo>
                <a:lnTo>
                  <a:pt x="537542" y="7333069"/>
                </a:lnTo>
                <a:lnTo>
                  <a:pt x="555188" y="7378361"/>
                </a:lnTo>
                <a:lnTo>
                  <a:pt x="573093" y="7423533"/>
                </a:lnTo>
                <a:lnTo>
                  <a:pt x="591254" y="7468583"/>
                </a:lnTo>
                <a:lnTo>
                  <a:pt x="609672" y="7513511"/>
                </a:lnTo>
                <a:lnTo>
                  <a:pt x="628345" y="7558316"/>
                </a:lnTo>
                <a:lnTo>
                  <a:pt x="647271" y="7602997"/>
                </a:lnTo>
                <a:lnTo>
                  <a:pt x="666449" y="7647553"/>
                </a:lnTo>
                <a:lnTo>
                  <a:pt x="685877" y="7691984"/>
                </a:lnTo>
                <a:lnTo>
                  <a:pt x="705556" y="7736288"/>
                </a:lnTo>
                <a:lnTo>
                  <a:pt x="725482" y="7780464"/>
                </a:lnTo>
                <a:lnTo>
                  <a:pt x="745656" y="7824512"/>
                </a:lnTo>
                <a:lnTo>
                  <a:pt x="766075" y="7868430"/>
                </a:lnTo>
                <a:lnTo>
                  <a:pt x="786739" y="7912218"/>
                </a:lnTo>
                <a:lnTo>
                  <a:pt x="807646" y="7955875"/>
                </a:lnTo>
                <a:lnTo>
                  <a:pt x="828795" y="7999400"/>
                </a:lnTo>
                <a:lnTo>
                  <a:pt x="850184" y="8042791"/>
                </a:lnTo>
                <a:lnTo>
                  <a:pt x="871813" y="8086049"/>
                </a:lnTo>
                <a:lnTo>
                  <a:pt x="893680" y="8129172"/>
                </a:lnTo>
                <a:lnTo>
                  <a:pt x="915783" y="8172159"/>
                </a:lnTo>
                <a:lnTo>
                  <a:pt x="938123" y="8215010"/>
                </a:lnTo>
                <a:lnTo>
                  <a:pt x="960696" y="8257723"/>
                </a:lnTo>
                <a:lnTo>
                  <a:pt x="983502" y="8300298"/>
                </a:lnTo>
                <a:lnTo>
                  <a:pt x="1006540" y="8342733"/>
                </a:lnTo>
                <a:lnTo>
                  <a:pt x="1029808" y="8385028"/>
                </a:lnTo>
                <a:lnTo>
                  <a:pt x="1053305" y="8427182"/>
                </a:lnTo>
                <a:lnTo>
                  <a:pt x="1077030" y="8469194"/>
                </a:lnTo>
                <a:lnTo>
                  <a:pt x="1100982" y="8511063"/>
                </a:lnTo>
                <a:lnTo>
                  <a:pt x="1125159" y="8552788"/>
                </a:lnTo>
                <a:lnTo>
                  <a:pt x="1149560" y="8594369"/>
                </a:lnTo>
                <a:lnTo>
                  <a:pt x="1174183" y="8635804"/>
                </a:lnTo>
                <a:lnTo>
                  <a:pt x="1199028" y="8677092"/>
                </a:lnTo>
                <a:lnTo>
                  <a:pt x="1224093" y="8718232"/>
                </a:lnTo>
                <a:lnTo>
                  <a:pt x="1249377" y="8759225"/>
                </a:lnTo>
                <a:lnTo>
                  <a:pt x="1274879" y="8800068"/>
                </a:lnTo>
                <a:lnTo>
                  <a:pt x="1300597" y="8840761"/>
                </a:lnTo>
                <a:lnTo>
                  <a:pt x="1326530" y="8881302"/>
                </a:lnTo>
                <a:lnTo>
                  <a:pt x="1352676" y="8921692"/>
                </a:lnTo>
                <a:lnTo>
                  <a:pt x="1379035" y="8961929"/>
                </a:lnTo>
                <a:lnTo>
                  <a:pt x="1405606" y="9002012"/>
                </a:lnTo>
                <a:lnTo>
                  <a:pt x="1432386" y="9041940"/>
                </a:lnTo>
                <a:lnTo>
                  <a:pt x="1459375" y="9081713"/>
                </a:lnTo>
                <a:lnTo>
                  <a:pt x="1486571" y="9121329"/>
                </a:lnTo>
                <a:lnTo>
                  <a:pt x="1513973" y="9160788"/>
                </a:lnTo>
                <a:lnTo>
                  <a:pt x="1541580" y="9200088"/>
                </a:lnTo>
                <a:lnTo>
                  <a:pt x="1569391" y="9239230"/>
                </a:lnTo>
                <a:lnTo>
                  <a:pt x="1597403" y="9278211"/>
                </a:lnTo>
                <a:lnTo>
                  <a:pt x="1625617" y="9317031"/>
                </a:lnTo>
                <a:lnTo>
                  <a:pt x="1654030" y="9355689"/>
                </a:lnTo>
                <a:lnTo>
                  <a:pt x="1682642" y="9394184"/>
                </a:lnTo>
                <a:lnTo>
                  <a:pt x="1711451" y="9432516"/>
                </a:lnTo>
                <a:lnTo>
                  <a:pt x="1740456" y="9470683"/>
                </a:lnTo>
                <a:lnTo>
                  <a:pt x="1769655" y="9508684"/>
                </a:lnTo>
                <a:lnTo>
                  <a:pt x="1799048" y="9546519"/>
                </a:lnTo>
                <a:lnTo>
                  <a:pt x="1828632" y="9584186"/>
                </a:lnTo>
                <a:lnTo>
                  <a:pt x="1858408" y="9621686"/>
                </a:lnTo>
                <a:lnTo>
                  <a:pt x="1888373" y="9659016"/>
                </a:lnTo>
                <a:lnTo>
                  <a:pt x="1918526" y="9696176"/>
                </a:lnTo>
                <a:lnTo>
                  <a:pt x="1948865" y="9733165"/>
                </a:lnTo>
                <a:lnTo>
                  <a:pt x="1979391" y="9769982"/>
                </a:lnTo>
                <a:lnTo>
                  <a:pt x="2010101" y="9806626"/>
                </a:lnTo>
                <a:lnTo>
                  <a:pt x="2040993" y="9843096"/>
                </a:lnTo>
                <a:lnTo>
                  <a:pt x="2072068" y="9879392"/>
                </a:lnTo>
                <a:lnTo>
                  <a:pt x="2103323" y="9915513"/>
                </a:lnTo>
                <a:lnTo>
                  <a:pt x="2134757" y="9951457"/>
                </a:lnTo>
                <a:lnTo>
                  <a:pt x="2166370" y="9987224"/>
                </a:lnTo>
                <a:lnTo>
                  <a:pt x="2198159" y="10022812"/>
                </a:lnTo>
                <a:lnTo>
                  <a:pt x="2230285" y="10058400"/>
                </a:lnTo>
                <a:lnTo>
                  <a:pt x="2279220" y="10058400"/>
                </a:lnTo>
                <a:lnTo>
                  <a:pt x="2279220" y="0"/>
                </a:lnTo>
                <a:close/>
              </a:path>
            </a:pathLst>
          </a:custGeom>
          <a:solidFill>
            <a:srgbClr val="FF9254"/>
          </a:solidFill>
        </p:spPr>
        <p:txBody>
          <a:bodyPr wrap="square" lIns="0" tIns="0" rIns="0" bIns="0" rtlCol="0"/>
          <a:lstStyle/>
          <a:p>
            <a:endParaRPr/>
          </a:p>
        </p:txBody>
      </p:sp>
      <p:sp>
        <p:nvSpPr>
          <p:cNvPr id="9" name="object 14">
            <a:extLst>
              <a:ext uri="{FF2B5EF4-FFF2-40B4-BE49-F238E27FC236}">
                <a16:creationId xmlns:a16="http://schemas.microsoft.com/office/drawing/2014/main" id="{A7EB1E96-D27D-6A46-A9E2-DCEB787B44B1}"/>
              </a:ext>
            </a:extLst>
          </p:cNvPr>
          <p:cNvSpPr txBox="1">
            <a:spLocks noGrp="1"/>
          </p:cNvSpPr>
          <p:nvPr>
            <p:ph type="title"/>
          </p:nvPr>
        </p:nvSpPr>
        <p:spPr>
          <a:xfrm>
            <a:off x="575414" y="279189"/>
            <a:ext cx="7602220" cy="948978"/>
          </a:xfrm>
          <a:prstGeom prst="rect">
            <a:avLst/>
          </a:prstGeom>
        </p:spPr>
        <p:txBody>
          <a:bodyPr vert="horz" wrap="square" lIns="0" tIns="12700" rIns="0" bIns="0" rtlCol="0">
            <a:spAutoFit/>
          </a:bodyPr>
          <a:lstStyle/>
          <a:p>
            <a:pPr marL="12700">
              <a:lnSpc>
                <a:spcPct val="100000"/>
              </a:lnSpc>
              <a:spcBef>
                <a:spcPts val="100"/>
              </a:spcBef>
            </a:pPr>
            <a:r>
              <a:rPr sz="6000" b="1" spc="-10" dirty="0">
                <a:solidFill>
                  <a:srgbClr val="FF9254"/>
                </a:solidFill>
                <a:latin typeface="Trade Gothic Next HvyCd" panose="020B0806040303020004" pitchFamily="34" charset="0"/>
              </a:rPr>
              <a:t>CHOOSING</a:t>
            </a:r>
            <a:r>
              <a:rPr sz="6000" b="1" spc="-110" dirty="0">
                <a:solidFill>
                  <a:srgbClr val="FF9254"/>
                </a:solidFill>
                <a:latin typeface="Trade Gothic Next HvyCd" panose="020B0806040303020004" pitchFamily="34" charset="0"/>
              </a:rPr>
              <a:t> </a:t>
            </a:r>
            <a:r>
              <a:rPr sz="6000" b="1" dirty="0">
                <a:solidFill>
                  <a:srgbClr val="FF9254"/>
                </a:solidFill>
                <a:latin typeface="Trade Gothic Next HvyCd" panose="020B0806040303020004" pitchFamily="34" charset="0"/>
              </a:rPr>
              <a:t>THE</a:t>
            </a:r>
            <a:r>
              <a:rPr sz="6000" b="1" spc="-105" dirty="0">
                <a:solidFill>
                  <a:srgbClr val="FF9254"/>
                </a:solidFill>
                <a:latin typeface="Trade Gothic Next HvyCd" panose="020B0806040303020004" pitchFamily="34" charset="0"/>
              </a:rPr>
              <a:t> </a:t>
            </a:r>
            <a:r>
              <a:rPr sz="6000" b="1" spc="-10" dirty="0">
                <a:solidFill>
                  <a:srgbClr val="FF9254"/>
                </a:solidFill>
                <a:latin typeface="Trade Gothic Next HvyCd" panose="020B0806040303020004" pitchFamily="34" charset="0"/>
              </a:rPr>
              <a:t>RIGHT</a:t>
            </a:r>
            <a:endParaRPr sz="6000" b="1" dirty="0">
              <a:solidFill>
                <a:srgbClr val="FF9254"/>
              </a:solidFill>
              <a:latin typeface="Trade Gothic Next HvyCd" panose="020B0806040303020004" pitchFamily="34" charset="0"/>
            </a:endParaRPr>
          </a:p>
        </p:txBody>
      </p:sp>
      <p:sp>
        <p:nvSpPr>
          <p:cNvPr id="10" name="object 14">
            <a:extLst>
              <a:ext uri="{FF2B5EF4-FFF2-40B4-BE49-F238E27FC236}">
                <a16:creationId xmlns:a16="http://schemas.microsoft.com/office/drawing/2014/main" id="{A523F411-29BA-DC47-BCAE-065296880364}"/>
              </a:ext>
            </a:extLst>
          </p:cNvPr>
          <p:cNvSpPr txBox="1">
            <a:spLocks/>
          </p:cNvSpPr>
          <p:nvPr/>
        </p:nvSpPr>
        <p:spPr>
          <a:xfrm>
            <a:off x="611990" y="1014509"/>
            <a:ext cx="5931916" cy="641201"/>
          </a:xfrm>
          <a:prstGeom prst="rect">
            <a:avLst/>
          </a:prstGeom>
          <a:noFill/>
          <a:ln>
            <a:noFill/>
          </a:ln>
        </p:spPr>
        <p:txBody>
          <a:bodyPr spcFirstLastPara="1" vert="horz" wrap="square" lIns="0" tIns="12700"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lnSpc>
                <a:spcPct val="100000"/>
              </a:lnSpc>
              <a:spcBef>
                <a:spcPts val="100"/>
              </a:spcBef>
            </a:pPr>
            <a:r>
              <a:rPr lang="en-US" sz="4000" b="1" spc="-10" dirty="0">
                <a:solidFill>
                  <a:srgbClr val="C00000"/>
                </a:solidFill>
                <a:latin typeface="Trade Gothic Next HvyCd" panose="020B0806040303020004" pitchFamily="34" charset="0"/>
              </a:rPr>
              <a:t>DUAL ENROLLMENT CLASS</a:t>
            </a:r>
            <a:endParaRPr lang="en-US" sz="4000" b="1" dirty="0">
              <a:solidFill>
                <a:srgbClr val="C00000"/>
              </a:solidFill>
              <a:latin typeface="Trade Gothic Next HvyCd" panose="020B0806040303020004" pitchFamily="34" charset="0"/>
            </a:endParaRPr>
          </a:p>
        </p:txBody>
      </p:sp>
      <p:pic>
        <p:nvPicPr>
          <p:cNvPr id="11" name="object 35">
            <a:extLst>
              <a:ext uri="{FF2B5EF4-FFF2-40B4-BE49-F238E27FC236}">
                <a16:creationId xmlns:a16="http://schemas.microsoft.com/office/drawing/2014/main" id="{4D8BC973-523A-B74A-933B-EB755C6A2601}"/>
              </a:ext>
            </a:extLst>
          </p:cNvPr>
          <p:cNvPicPr/>
          <p:nvPr/>
        </p:nvPicPr>
        <p:blipFill>
          <a:blip r:embed="rId6" cstate="print"/>
          <a:stretch>
            <a:fillRect/>
          </a:stretch>
        </p:blipFill>
        <p:spPr>
          <a:xfrm>
            <a:off x="7749042" y="-180495"/>
            <a:ext cx="3426951" cy="28041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9" name="object 2">
            <a:extLst>
              <a:ext uri="{FF2B5EF4-FFF2-40B4-BE49-F238E27FC236}">
                <a16:creationId xmlns:a16="http://schemas.microsoft.com/office/drawing/2014/main" id="{1C0621B5-53C5-6E40-A776-47009CD9E198}"/>
              </a:ext>
            </a:extLst>
          </p:cNvPr>
          <p:cNvSpPr/>
          <p:nvPr/>
        </p:nvSpPr>
        <p:spPr>
          <a:xfrm>
            <a:off x="0" y="0"/>
            <a:ext cx="12192000" cy="6858000"/>
          </a:xfrm>
          <a:custGeom>
            <a:avLst/>
            <a:gdLst/>
            <a:ahLst/>
            <a:cxnLst/>
            <a:rect l="l" t="t" r="r" b="b"/>
            <a:pathLst>
              <a:path w="6931659" h="10058400">
                <a:moveTo>
                  <a:pt x="6931152" y="0"/>
                </a:moveTo>
                <a:lnTo>
                  <a:pt x="0" y="0"/>
                </a:lnTo>
                <a:lnTo>
                  <a:pt x="0" y="10058400"/>
                </a:lnTo>
                <a:lnTo>
                  <a:pt x="6931152" y="10058400"/>
                </a:lnTo>
                <a:lnTo>
                  <a:pt x="6931152" y="0"/>
                </a:lnTo>
                <a:close/>
              </a:path>
            </a:pathLst>
          </a:custGeom>
          <a:solidFill>
            <a:srgbClr val="B7DAFB"/>
          </a:solidFill>
        </p:spPr>
        <p:txBody>
          <a:bodyPr wrap="square" lIns="0" tIns="0" rIns="0" bIns="0" rtlCol="0"/>
          <a:lstStyle/>
          <a:p>
            <a:endParaRPr/>
          </a:p>
        </p:txBody>
      </p:sp>
      <p:sp>
        <p:nvSpPr>
          <p:cNvPr id="11" name="Rounded Rectangle 10">
            <a:extLst>
              <a:ext uri="{FF2B5EF4-FFF2-40B4-BE49-F238E27FC236}">
                <a16:creationId xmlns:a16="http://schemas.microsoft.com/office/drawing/2014/main" id="{86779E4E-71A4-6344-BC2E-6E381C0CFA7D}"/>
              </a:ext>
            </a:extLst>
          </p:cNvPr>
          <p:cNvSpPr/>
          <p:nvPr/>
        </p:nvSpPr>
        <p:spPr>
          <a:xfrm>
            <a:off x="180329" y="84834"/>
            <a:ext cx="11862816" cy="6666416"/>
          </a:xfrm>
          <a:prstGeom prst="roundRect">
            <a:avLst>
              <a:gd name="adj" fmla="val 8453"/>
            </a:avLst>
          </a:prstGeom>
          <a:solidFill>
            <a:srgbClr val="0B52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Google Shape;195;p13"/>
          <p:cNvSpPr txBox="1">
            <a:spLocks noGrp="1"/>
          </p:cNvSpPr>
          <p:nvPr>
            <p:ph type="title"/>
          </p:nvPr>
        </p:nvSpPr>
        <p:spPr>
          <a:xfrm>
            <a:off x="952500" y="254000"/>
            <a:ext cx="10515600" cy="8925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3800" b="1" dirty="0">
                <a:solidFill>
                  <a:schemeClr val="bg1"/>
                </a:solidFill>
                <a:latin typeface="Trade Gothic Next HvyCd" panose="020B0806040303020004" pitchFamily="34" charset="0"/>
              </a:rPr>
              <a:t>ADVANCED PLACEMENT (AP) AND DUAL ENROLLMENT</a:t>
            </a:r>
          </a:p>
        </p:txBody>
      </p:sp>
      <p:graphicFrame>
        <p:nvGraphicFramePr>
          <p:cNvPr id="196" name="Google Shape;196;p13"/>
          <p:cNvGraphicFramePr/>
          <p:nvPr>
            <p:extLst>
              <p:ext uri="{D42A27DB-BD31-4B8C-83A1-F6EECF244321}">
                <p14:modId xmlns:p14="http://schemas.microsoft.com/office/powerpoint/2010/main" val="597582194"/>
              </p:ext>
            </p:extLst>
          </p:nvPr>
        </p:nvGraphicFramePr>
        <p:xfrm>
          <a:off x="501650" y="1125257"/>
          <a:ext cx="11417300" cy="5477655"/>
        </p:xfrm>
        <a:graphic>
          <a:graphicData uri="http://schemas.openxmlformats.org/drawingml/2006/table">
            <a:tbl>
              <a:tblPr>
                <a:noFill/>
                <a:tableStyleId>{9CD3F6A9-2ABF-4247-B2D7-C3F19B003E15}</a:tableStyleId>
              </a:tblPr>
              <a:tblGrid>
                <a:gridCol w="1790700">
                  <a:extLst>
                    <a:ext uri="{9D8B030D-6E8A-4147-A177-3AD203B41FA5}">
                      <a16:colId xmlns:a16="http://schemas.microsoft.com/office/drawing/2014/main" val="20000"/>
                    </a:ext>
                  </a:extLst>
                </a:gridCol>
                <a:gridCol w="4402525">
                  <a:extLst>
                    <a:ext uri="{9D8B030D-6E8A-4147-A177-3AD203B41FA5}">
                      <a16:colId xmlns:a16="http://schemas.microsoft.com/office/drawing/2014/main" val="20001"/>
                    </a:ext>
                  </a:extLst>
                </a:gridCol>
                <a:gridCol w="5224075">
                  <a:extLst>
                    <a:ext uri="{9D8B030D-6E8A-4147-A177-3AD203B41FA5}">
                      <a16:colId xmlns:a16="http://schemas.microsoft.com/office/drawing/2014/main" val="20002"/>
                    </a:ext>
                  </a:extLst>
                </a:gridCol>
              </a:tblGrid>
              <a:tr h="449200">
                <a:tc>
                  <a:txBody>
                    <a:bodyPr/>
                    <a:lstStyle/>
                    <a:p>
                      <a:pPr marL="0" marR="0" lvl="0" indent="0" algn="ctr" rtl="0">
                        <a:spcBef>
                          <a:spcPts val="0"/>
                        </a:spcBef>
                        <a:spcAft>
                          <a:spcPts val="0"/>
                        </a:spcAft>
                        <a:buNone/>
                      </a:pPr>
                      <a:r>
                        <a:rPr lang="en-US" sz="2400" b="1" i="0" u="none" strike="noStrike" cap="none" dirty="0">
                          <a:solidFill>
                            <a:schemeClr val="bg1"/>
                          </a:solidFill>
                          <a:latin typeface="Calibri"/>
                          <a:ea typeface="Calibri"/>
                          <a:cs typeface="Calibri"/>
                          <a:sym typeface="Calibri"/>
                        </a:rPr>
                        <a:t>Category</a:t>
                      </a:r>
                      <a:endParaRPr sz="2400" u="none" strike="noStrike" cap="none" dirty="0">
                        <a:solidFill>
                          <a:schemeClr val="bg1"/>
                        </a:solidFill>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cap="none" dirty="0">
                          <a:solidFill>
                            <a:schemeClr val="bg1"/>
                          </a:solidFill>
                          <a:latin typeface="Calibri"/>
                          <a:ea typeface="Calibri"/>
                          <a:cs typeface="Calibri"/>
                          <a:sym typeface="Calibri"/>
                        </a:rPr>
                        <a:t>Advanced Placement (AP)</a:t>
                      </a:r>
                      <a:endParaRPr sz="2400" u="none" strike="noStrike" cap="none" dirty="0">
                        <a:solidFill>
                          <a:schemeClr val="bg1"/>
                        </a:solidFill>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E84F1"/>
                    </a:solidFill>
                  </a:tcPr>
                </a:tc>
                <a:tc>
                  <a:txBody>
                    <a:bodyPr/>
                    <a:lstStyle/>
                    <a:p>
                      <a:pPr marL="0" marR="0" lvl="0" indent="0" algn="ctr" rtl="0">
                        <a:spcBef>
                          <a:spcPts val="0"/>
                        </a:spcBef>
                        <a:spcAft>
                          <a:spcPts val="0"/>
                        </a:spcAft>
                        <a:buNone/>
                      </a:pPr>
                      <a:r>
                        <a:rPr lang="en-US" sz="2400" b="1" i="0" u="none" strike="noStrike" cap="none" dirty="0">
                          <a:solidFill>
                            <a:schemeClr val="bg1"/>
                          </a:solidFill>
                          <a:latin typeface="Calibri"/>
                          <a:ea typeface="Calibri"/>
                          <a:cs typeface="Calibri"/>
                          <a:sym typeface="Calibri"/>
                        </a:rPr>
                        <a:t>Dual Enrollment</a:t>
                      </a:r>
                      <a:endParaRPr sz="2400" u="none" strike="noStrike" cap="none" dirty="0">
                        <a:solidFill>
                          <a:schemeClr val="bg1"/>
                        </a:solidFill>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9CEB5"/>
                    </a:solidFill>
                  </a:tcPr>
                </a:tc>
                <a:extLst>
                  <a:ext uri="{0D108BD9-81ED-4DB2-BD59-A6C34878D82A}">
                    <a16:rowId xmlns:a16="http://schemas.microsoft.com/office/drawing/2014/main" val="10000"/>
                  </a:ext>
                </a:extLst>
              </a:tr>
              <a:tr h="96642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WHAT IS IT?</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400" b="0" i="0" u="none" strike="noStrike" cap="none">
                          <a:solidFill>
                            <a:srgbClr val="000000"/>
                          </a:solidFill>
                          <a:latin typeface="Calibri"/>
                          <a:ea typeface="Calibri"/>
                          <a:cs typeface="Calibri"/>
                          <a:sym typeface="Calibri"/>
                        </a:rPr>
                        <a:t>College-level courses in high school that prepare you for college. You take an AP exam at the end, and a good score </a:t>
                      </a:r>
                      <a:r>
                        <a:rPr lang="en-US" sz="1400" b="0" i="1" u="none" strike="noStrike" cap="none">
                          <a:solidFill>
                            <a:srgbClr val="000000"/>
                          </a:solidFill>
                          <a:latin typeface="Calibri"/>
                          <a:ea typeface="Calibri"/>
                          <a:cs typeface="Calibri"/>
                          <a:sym typeface="Calibri"/>
                        </a:rPr>
                        <a:t>MIGHT</a:t>
                      </a:r>
                      <a:r>
                        <a:rPr lang="en-US" sz="1400" b="0" i="0" u="none" strike="noStrike" cap="none">
                          <a:solidFill>
                            <a:srgbClr val="000000"/>
                          </a:solidFill>
                          <a:latin typeface="Calibri"/>
                          <a:ea typeface="Calibri"/>
                          <a:cs typeface="Calibri"/>
                          <a:sym typeface="Calibri"/>
                        </a:rPr>
                        <a:t> earn you college credit or let you skip intro classes (depending on the college or university).</a:t>
                      </a:r>
                      <a:endParaRPr sz="1400" u="none" strike="noStrike" cap="none">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An opportunity that allows you to take real college classes that count for both high school credit and college credit.</a:t>
                      </a:r>
                      <a:endParaRPr sz="1400" u="none" strike="noStrike" cap="none" dirty="0"/>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1"/>
                  </a:ext>
                </a:extLst>
              </a:tr>
              <a:tr h="50827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COST</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You have to pay for the AP test (though some schools may cover the cost).</a:t>
                      </a:r>
                      <a:endParaRPr sz="1400" u="none" strike="noStrike" cap="none" dirty="0">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Tuition is free. Some students may need to pay some fees if they are taking classes on their own.</a:t>
                      </a:r>
                      <a:endParaRPr sz="1400" u="none" strike="noStrike" cap="none" dirty="0"/>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2"/>
                  </a:ext>
                </a:extLst>
              </a:tr>
              <a:tr h="71502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WHO QUALIFIES?</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400" b="0" i="0" u="none" strike="noStrike" cap="none">
                          <a:solidFill>
                            <a:srgbClr val="000000"/>
                          </a:solidFill>
                          <a:latin typeface="Calibri"/>
                          <a:ea typeface="Calibri"/>
                          <a:cs typeface="Calibri"/>
                          <a:sym typeface="Calibri"/>
                        </a:rPr>
                        <a:t>Usually for students with high GPAs. Students are not able to sign up for an AP class but need to be placed into the class by a counselor.</a:t>
                      </a:r>
                      <a:endParaRPr sz="1400" u="none" strike="noStrike" cap="none">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Open to all students in grades 9–12. Some colleges may also accept middle school students.</a:t>
                      </a:r>
                      <a:endParaRPr sz="1400" u="none" strike="noStrike" cap="none" dirty="0"/>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3"/>
                  </a:ext>
                </a:extLst>
              </a:tr>
              <a:tr h="50827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CURRICULUM</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Lessons are designed by the College Board and focus on preparing for the AP exam.</a:t>
                      </a:r>
                      <a:endParaRPr sz="1400" u="none" strike="noStrike" cap="none" dirty="0">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Lessons are created by the college faculty offering the class.</a:t>
                      </a:r>
                      <a:endParaRPr sz="1400" u="none" strike="noStrike" cap="none" dirty="0"/>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4"/>
                  </a:ext>
                </a:extLst>
              </a:tr>
              <a:tr h="753000">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COLLEGE CREDIT</a:t>
                      </a:r>
                    </a:p>
                    <a:p>
                      <a:pPr marL="0" marR="0" lvl="0" indent="0" algn="ctr" rtl="0">
                        <a:spcBef>
                          <a:spcPts val="0"/>
                        </a:spcBef>
                        <a:spcAft>
                          <a:spcPts val="0"/>
                        </a:spcAft>
                        <a:buNone/>
                      </a:pPr>
                      <a:endParaRPr lang="en-US" sz="1500" b="1" i="0" u="none" strike="noStrike" cap="none" dirty="0">
                        <a:solidFill>
                          <a:srgbClr val="0B52B4"/>
                        </a:solidFill>
                        <a:latin typeface="Trade Gothic Next HvyCd" panose="020B0806040303020004" pitchFamily="34" charset="0"/>
                        <a:ea typeface="Calibri"/>
                        <a:cs typeface="Calibri"/>
                        <a:sym typeface="Calibri"/>
                      </a:endParaRP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400" b="0" i="0" u="none" strike="noStrike" cap="none">
                          <a:solidFill>
                            <a:srgbClr val="000000"/>
                          </a:solidFill>
                          <a:latin typeface="Calibri"/>
                          <a:ea typeface="Calibri"/>
                          <a:cs typeface="Calibri"/>
                          <a:sym typeface="Calibri"/>
                        </a:rPr>
                        <a:t>You need to take the AP exam and score well (usually a 3, 4, or 5) to possibly earn college credit. Colleges and universities vary in which scores they accept. </a:t>
                      </a:r>
                      <a:endParaRPr sz="1400" u="none" strike="noStrike" cap="none">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You automatically earn college credit at that institution if you pass the class with a grade of C or better. No extra test required!</a:t>
                      </a:r>
                      <a:endParaRPr sz="1400" u="none" strike="noStrike" cap="none" dirty="0"/>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5"/>
                  </a:ext>
                </a:extLst>
              </a:tr>
              <a:tr h="952500">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TRANSFER CREDIT</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Credits aren’t directly transferable, but some colleges may let you skip intro classes if you score well on the exam.</a:t>
                      </a:r>
                      <a:endParaRPr sz="1400" u="none" strike="noStrike" cap="none" dirty="0">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D9F8"/>
                    </a:solidFill>
                  </a:tcPr>
                </a:tc>
                <a:tc>
                  <a:txBody>
                    <a:bodyPr/>
                    <a:lstStyle/>
                    <a:p>
                      <a:pPr marL="0" marR="0" lvl="0" indent="0" algn="l" rtl="0">
                        <a:spcBef>
                          <a:spcPts val="0"/>
                        </a:spcBef>
                        <a:spcAft>
                          <a:spcPts val="0"/>
                        </a:spcAft>
                        <a:buNone/>
                      </a:pPr>
                      <a:r>
                        <a:rPr lang="en-US" sz="1400" b="0" i="0" u="none" strike="noStrike" cap="none" dirty="0">
                          <a:solidFill>
                            <a:srgbClr val="000000"/>
                          </a:solidFill>
                          <a:latin typeface="Calibri"/>
                          <a:ea typeface="Calibri"/>
                          <a:cs typeface="Calibri"/>
                          <a:sym typeface="Calibri"/>
                        </a:rPr>
                        <a:t>Most classes offered are transferable to California State Universities (CSUs) and the University of California (UCs). </a:t>
                      </a:r>
                      <a:r>
                        <a:rPr lang="en-US" sz="1400" b="0" i="1" u="none" strike="noStrike" cap="none" dirty="0">
                          <a:solidFill>
                            <a:srgbClr val="000000"/>
                          </a:solidFill>
                          <a:latin typeface="Calibri"/>
                          <a:ea typeface="Calibri"/>
                          <a:cs typeface="Calibri"/>
                          <a:sym typeface="Calibri"/>
                        </a:rPr>
                        <a:t>However, not ALL are transferable.</a:t>
                      </a:r>
                      <a:r>
                        <a:rPr lang="en-US" sz="1400" b="0" i="0" u="none" strike="noStrike" cap="none" dirty="0">
                          <a:solidFill>
                            <a:srgbClr val="000000"/>
                          </a:solidFill>
                          <a:latin typeface="Calibri"/>
                          <a:ea typeface="Calibri"/>
                          <a:cs typeface="Calibri"/>
                          <a:sym typeface="Calibri"/>
                        </a:rPr>
                        <a:t> This is why it’s important to check with your high school counselor and visit </a:t>
                      </a:r>
                      <a:r>
                        <a:rPr lang="en-US" sz="1400" b="0" i="0" u="sng" strike="noStrike" cap="none"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ASSIST.org</a:t>
                      </a:r>
                      <a:r>
                        <a:rPr lang="en-US" sz="1400" b="0" i="0" u="none" strike="noStrike" cap="none" dirty="0">
                          <a:solidFill>
                            <a:srgbClr val="000000"/>
                          </a:solidFill>
                          <a:latin typeface="Calibri"/>
                          <a:ea typeface="Calibri"/>
                          <a:cs typeface="Calibri"/>
                          <a:sym typeface="Calibri"/>
                        </a:rPr>
                        <a:t> to find out which classes transfer.</a:t>
                      </a:r>
                      <a:endParaRPr sz="1400" u="none" strike="noStrike" cap="none" dirty="0"/>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7EDE0"/>
                    </a:solidFill>
                  </a:tcPr>
                </a:tc>
                <a:extLst>
                  <a:ext uri="{0D108BD9-81ED-4DB2-BD59-A6C34878D82A}">
                    <a16:rowId xmlns:a16="http://schemas.microsoft.com/office/drawing/2014/main" val="10006"/>
                  </a:ext>
                </a:extLst>
              </a:tr>
              <a:tr h="508275">
                <a:tc>
                  <a:txBody>
                    <a:bodyPr/>
                    <a:lstStyle/>
                    <a:p>
                      <a:pPr marL="0" marR="0" lvl="0" indent="0" algn="ctr" rtl="0">
                        <a:spcBef>
                          <a:spcPts val="0"/>
                        </a:spcBef>
                        <a:spcAft>
                          <a:spcPts val="0"/>
                        </a:spcAft>
                        <a:buNone/>
                      </a:pPr>
                      <a:r>
                        <a:rPr lang="en-US" sz="1500" b="1" i="0" u="none" strike="noStrike" cap="none" dirty="0">
                          <a:solidFill>
                            <a:srgbClr val="0B52B4"/>
                          </a:solidFill>
                          <a:latin typeface="Trade Gothic Next HvyCd" panose="020B0806040303020004" pitchFamily="34" charset="0"/>
                          <a:ea typeface="Calibri"/>
                          <a:cs typeface="Calibri"/>
                          <a:sym typeface="Calibri"/>
                        </a:rPr>
                        <a:t>IMPACT ON COLLEGE APPLICATIONS</a:t>
                      </a:r>
                    </a:p>
                  </a:txBody>
                  <a:tcPr marL="48925" marR="48925" marT="48925" marB="489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tc gridSpan="2">
                  <a:txBody>
                    <a:bodyPr/>
                    <a:lstStyle/>
                    <a:p>
                      <a:pPr marL="0" marR="0" lvl="0" indent="0" algn="l" rtl="0">
                        <a:spcBef>
                          <a:spcPts val="0"/>
                        </a:spcBef>
                        <a:spcAft>
                          <a:spcPts val="0"/>
                        </a:spcAft>
                        <a:buNone/>
                      </a:pPr>
                      <a:r>
                        <a:rPr lang="en-US" sz="1400" b="0" i="0" u="none" strike="noStrike" cap="none" dirty="0">
                          <a:solidFill>
                            <a:schemeClr val="bg1"/>
                          </a:solidFill>
                          <a:latin typeface="Calibri"/>
                          <a:ea typeface="Calibri"/>
                          <a:cs typeface="Calibri"/>
                          <a:sym typeface="Calibri"/>
                        </a:rPr>
                        <a:t>Taking AP classes or dual enrollment classes looks great on applications and can boost your chances of getting into a four-year university. Colleges value dual enrollment and AP classes equally when reviewing applications.</a:t>
                      </a:r>
                      <a:endParaRPr sz="1400" u="none" strike="noStrike" cap="none" dirty="0">
                        <a:solidFill>
                          <a:schemeClr val="bg1"/>
                        </a:solidFill>
                        <a:latin typeface="Calibri"/>
                        <a:ea typeface="Calibri"/>
                        <a:cs typeface="Calibri"/>
                        <a:sym typeface="Calibri"/>
                      </a:endParaRPr>
                    </a:p>
                  </a:txBody>
                  <a:tcPr marL="48925" marR="48925" marT="48925" marB="489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4" name="object 2">
            <a:extLst>
              <a:ext uri="{FF2B5EF4-FFF2-40B4-BE49-F238E27FC236}">
                <a16:creationId xmlns:a16="http://schemas.microsoft.com/office/drawing/2014/main" id="{1F6B4612-2E06-B648-9E7C-EBCFF4FD7446}"/>
              </a:ext>
            </a:extLst>
          </p:cNvPr>
          <p:cNvSpPr/>
          <p:nvPr/>
        </p:nvSpPr>
        <p:spPr>
          <a:xfrm>
            <a:off x="25365"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FFDECC"/>
          </a:solidFill>
        </p:spPr>
        <p:txBody>
          <a:bodyPr wrap="square" lIns="0" tIns="0" rIns="0" bIns="0" rtlCol="0"/>
          <a:lstStyle/>
          <a:p>
            <a:endParaRPr/>
          </a:p>
        </p:txBody>
      </p:sp>
      <p:sp>
        <p:nvSpPr>
          <p:cNvPr id="25" name="object 11">
            <a:extLst>
              <a:ext uri="{FF2B5EF4-FFF2-40B4-BE49-F238E27FC236}">
                <a16:creationId xmlns:a16="http://schemas.microsoft.com/office/drawing/2014/main" id="{6D6BCD96-CB9F-8D47-A684-8F796143DEF8}"/>
              </a:ext>
            </a:extLst>
          </p:cNvPr>
          <p:cNvSpPr/>
          <p:nvPr/>
        </p:nvSpPr>
        <p:spPr>
          <a:xfrm>
            <a:off x="9981898" y="4149598"/>
            <a:ext cx="1221972"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B32A35"/>
          </a:solidFill>
        </p:spPr>
        <p:txBody>
          <a:bodyPr wrap="square" lIns="0" tIns="0" rIns="0" bIns="0" rtlCol="0"/>
          <a:lstStyle/>
          <a:p>
            <a:endParaRPr dirty="0"/>
          </a:p>
        </p:txBody>
      </p:sp>
      <p:sp>
        <p:nvSpPr>
          <p:cNvPr id="26" name="object 11">
            <a:extLst>
              <a:ext uri="{FF2B5EF4-FFF2-40B4-BE49-F238E27FC236}">
                <a16:creationId xmlns:a16="http://schemas.microsoft.com/office/drawing/2014/main" id="{D9F78472-F941-E24E-98B2-D3DF1826283D}"/>
              </a:ext>
            </a:extLst>
          </p:cNvPr>
          <p:cNvSpPr/>
          <p:nvPr/>
        </p:nvSpPr>
        <p:spPr>
          <a:xfrm>
            <a:off x="9799018" y="4771390"/>
            <a:ext cx="1221972"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B32A35"/>
          </a:solidFill>
        </p:spPr>
        <p:txBody>
          <a:bodyPr wrap="square" lIns="0" tIns="0" rIns="0" bIns="0" rtlCol="0"/>
          <a:lstStyle/>
          <a:p>
            <a:endParaRPr dirty="0"/>
          </a:p>
        </p:txBody>
      </p:sp>
      <p:sp>
        <p:nvSpPr>
          <p:cNvPr id="27" name="object 11">
            <a:extLst>
              <a:ext uri="{FF2B5EF4-FFF2-40B4-BE49-F238E27FC236}">
                <a16:creationId xmlns:a16="http://schemas.microsoft.com/office/drawing/2014/main" id="{97BB1484-3DC8-D548-B158-D332073A7A10}"/>
              </a:ext>
            </a:extLst>
          </p:cNvPr>
          <p:cNvSpPr/>
          <p:nvPr/>
        </p:nvSpPr>
        <p:spPr>
          <a:xfrm>
            <a:off x="10530538" y="5417566"/>
            <a:ext cx="1221972"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B32A35"/>
          </a:solidFill>
        </p:spPr>
        <p:txBody>
          <a:bodyPr wrap="square" lIns="0" tIns="0" rIns="0" bIns="0" rtlCol="0"/>
          <a:lstStyle/>
          <a:p>
            <a:endParaRPr dirty="0"/>
          </a:p>
        </p:txBody>
      </p:sp>
      <p:sp>
        <p:nvSpPr>
          <p:cNvPr id="202" name="Google Shape;202;p14"/>
          <p:cNvSpPr txBox="1">
            <a:spLocks noGrp="1"/>
          </p:cNvSpPr>
          <p:nvPr>
            <p:ph type="title"/>
          </p:nvPr>
        </p:nvSpPr>
        <p:spPr>
          <a:xfrm>
            <a:off x="825465" y="833397"/>
            <a:ext cx="605366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7200" b="1" dirty="0">
                <a:solidFill>
                  <a:srgbClr val="DD5342"/>
                </a:solidFill>
                <a:latin typeface="Trade Gothic Next HvyCd" panose="020B0806040303020004" pitchFamily="34" charset="0"/>
              </a:rPr>
              <a:t>TRUE OR FALSE?</a:t>
            </a:r>
          </a:p>
        </p:txBody>
      </p:sp>
      <p:sp>
        <p:nvSpPr>
          <p:cNvPr id="203" name="Google Shape;203;p14"/>
          <p:cNvSpPr txBox="1">
            <a:spLocks noGrp="1"/>
          </p:cNvSpPr>
          <p:nvPr>
            <p:ph type="body" idx="1"/>
          </p:nvPr>
        </p:nvSpPr>
        <p:spPr>
          <a:xfrm>
            <a:off x="838200" y="2665545"/>
            <a:ext cx="10934699" cy="34231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500"/>
              <a:buNone/>
            </a:pPr>
            <a:r>
              <a:rPr lang="en-US" sz="2400" i="0" u="none" strike="noStrike" dirty="0"/>
              <a:t>Dual enrollment is open for all high school students. </a:t>
            </a:r>
          </a:p>
          <a:p>
            <a:pPr marL="0" lvl="0" indent="0" algn="l" rtl="0">
              <a:lnSpc>
                <a:spcPct val="100000"/>
              </a:lnSpc>
              <a:spcBef>
                <a:spcPts val="0"/>
              </a:spcBef>
              <a:spcAft>
                <a:spcPts val="0"/>
              </a:spcAft>
              <a:buClr>
                <a:schemeClr val="dk1"/>
              </a:buClr>
              <a:buSzPts val="2500"/>
              <a:buNone/>
            </a:pPr>
            <a:endParaRPr lang="en-US" sz="2400" dirty="0"/>
          </a:p>
          <a:p>
            <a:pPr marL="0" lvl="0" indent="0" algn="l" rtl="0">
              <a:lnSpc>
                <a:spcPct val="100000"/>
              </a:lnSpc>
              <a:spcBef>
                <a:spcPts val="0"/>
              </a:spcBef>
              <a:spcAft>
                <a:spcPts val="0"/>
              </a:spcAft>
              <a:buClr>
                <a:schemeClr val="dk1"/>
              </a:buClr>
              <a:buSzPts val="2500"/>
              <a:buNone/>
            </a:pPr>
            <a:r>
              <a:rPr lang="en-US" sz="2400" i="0" u="none" strike="noStrike" dirty="0"/>
              <a:t>Dual enrollment saves you money. </a:t>
            </a:r>
            <a:endParaRPr sz="2400" i="0" u="none" strike="noStrike" dirty="0">
              <a:solidFill>
                <a:schemeClr val="accent6"/>
              </a:solidFill>
            </a:endParaRPr>
          </a:p>
          <a:p>
            <a:pPr marL="0" lvl="0" indent="0" algn="l" rtl="0">
              <a:lnSpc>
                <a:spcPct val="100000"/>
              </a:lnSpc>
              <a:spcBef>
                <a:spcPts val="2400"/>
              </a:spcBef>
              <a:spcAft>
                <a:spcPts val="0"/>
              </a:spcAft>
              <a:buClr>
                <a:schemeClr val="dk1"/>
              </a:buClr>
              <a:buSzPts val="2500"/>
              <a:buNone/>
            </a:pPr>
            <a:r>
              <a:rPr lang="en-US" sz="2400" i="0" u="none" strike="noStrike" dirty="0"/>
              <a:t>Colleges look at AP classes more favorably than dual enrollment classes. </a:t>
            </a:r>
            <a:endParaRPr sz="2400" dirty="0"/>
          </a:p>
          <a:p>
            <a:pPr marL="0" lvl="0" indent="0" algn="l" rtl="0">
              <a:lnSpc>
                <a:spcPct val="100000"/>
              </a:lnSpc>
              <a:spcBef>
                <a:spcPts val="2400"/>
              </a:spcBef>
              <a:spcAft>
                <a:spcPts val="0"/>
              </a:spcAft>
              <a:buClr>
                <a:schemeClr val="dk1"/>
              </a:buClr>
              <a:buSzPts val="2500"/>
              <a:buNone/>
            </a:pPr>
            <a:r>
              <a:rPr lang="en-US" sz="2400" i="0" u="none" strike="noStrike" dirty="0"/>
              <a:t>I’ll miss out on the first-year college experience if I do dual enrollment.  </a:t>
            </a:r>
            <a:endParaRPr sz="2400" i="0" u="none" strike="noStrike" dirty="0">
              <a:solidFill>
                <a:srgbClr val="C00000"/>
              </a:solidFill>
            </a:endParaRPr>
          </a:p>
          <a:p>
            <a:pPr marL="0" lvl="0" indent="0" algn="l" rtl="0">
              <a:lnSpc>
                <a:spcPct val="100000"/>
              </a:lnSpc>
              <a:spcBef>
                <a:spcPts val="2400"/>
              </a:spcBef>
              <a:spcAft>
                <a:spcPts val="0"/>
              </a:spcAft>
              <a:buClr>
                <a:schemeClr val="dk1"/>
              </a:buClr>
              <a:buSzPts val="2500"/>
              <a:buNone/>
            </a:pPr>
            <a:r>
              <a:rPr lang="en-US" sz="2400" i="0" u="none" strike="noStrike" dirty="0"/>
              <a:t>If some private colleges don’t accept dual enrollment credit, it’s not worth it. </a:t>
            </a:r>
            <a:endParaRPr sz="2400" dirty="0">
              <a:solidFill>
                <a:srgbClr val="C00000"/>
              </a:solidFill>
            </a:endParaRPr>
          </a:p>
        </p:txBody>
      </p:sp>
      <p:pic>
        <p:nvPicPr>
          <p:cNvPr id="5" name="object 31">
            <a:extLst>
              <a:ext uri="{FF2B5EF4-FFF2-40B4-BE49-F238E27FC236}">
                <a16:creationId xmlns:a16="http://schemas.microsoft.com/office/drawing/2014/main" id="{658650B9-9982-E24C-A5FB-C2967CE695D3}"/>
              </a:ext>
            </a:extLst>
          </p:cNvPr>
          <p:cNvPicPr/>
          <p:nvPr/>
        </p:nvPicPr>
        <p:blipFill>
          <a:blip r:embed="rId3" cstate="print"/>
          <a:stretch>
            <a:fillRect/>
          </a:stretch>
        </p:blipFill>
        <p:spPr>
          <a:xfrm>
            <a:off x="8377969" y="0"/>
            <a:ext cx="3814031" cy="2794000"/>
          </a:xfrm>
          <a:prstGeom prst="rect">
            <a:avLst/>
          </a:prstGeom>
        </p:spPr>
      </p:pic>
      <p:grpSp>
        <p:nvGrpSpPr>
          <p:cNvPr id="6" name="object 48">
            <a:extLst>
              <a:ext uri="{FF2B5EF4-FFF2-40B4-BE49-F238E27FC236}">
                <a16:creationId xmlns:a16="http://schemas.microsoft.com/office/drawing/2014/main" id="{24FC54B2-BAE4-2C47-85B4-289AFE043B53}"/>
              </a:ext>
            </a:extLst>
          </p:cNvPr>
          <p:cNvGrpSpPr/>
          <p:nvPr/>
        </p:nvGrpSpPr>
        <p:grpSpPr>
          <a:xfrm>
            <a:off x="7491796" y="0"/>
            <a:ext cx="2387600" cy="2179955"/>
            <a:chOff x="3519732" y="0"/>
            <a:chExt cx="2387600" cy="2179955"/>
          </a:xfrm>
        </p:grpSpPr>
        <p:sp>
          <p:nvSpPr>
            <p:cNvPr id="7" name="object 49">
              <a:extLst>
                <a:ext uri="{FF2B5EF4-FFF2-40B4-BE49-F238E27FC236}">
                  <a16:creationId xmlns:a16="http://schemas.microsoft.com/office/drawing/2014/main" id="{E3CD8CAC-B069-9148-95E0-CA6F00581392}"/>
                </a:ext>
              </a:extLst>
            </p:cNvPr>
            <p:cNvSpPr/>
            <p:nvPr/>
          </p:nvSpPr>
          <p:spPr>
            <a:xfrm>
              <a:off x="4005629" y="857707"/>
              <a:ext cx="1514475" cy="1322705"/>
            </a:xfrm>
            <a:custGeom>
              <a:avLst/>
              <a:gdLst/>
              <a:ahLst/>
              <a:cxnLst/>
              <a:rect l="l" t="t" r="r" b="b"/>
              <a:pathLst>
                <a:path w="1514475" h="1322705">
                  <a:moveTo>
                    <a:pt x="18427" y="1200429"/>
                  </a:moveTo>
                  <a:lnTo>
                    <a:pt x="10210" y="1246416"/>
                  </a:lnTo>
                  <a:lnTo>
                    <a:pt x="3657" y="1290319"/>
                  </a:lnTo>
                  <a:lnTo>
                    <a:pt x="0" y="1319466"/>
                  </a:lnTo>
                  <a:lnTo>
                    <a:pt x="23748" y="1322222"/>
                  </a:lnTo>
                  <a:lnTo>
                    <a:pt x="24599" y="1315046"/>
                  </a:lnTo>
                  <a:lnTo>
                    <a:pt x="26403" y="1300708"/>
                  </a:lnTo>
                  <a:lnTo>
                    <a:pt x="32651" y="1257515"/>
                  </a:lnTo>
                  <a:lnTo>
                    <a:pt x="40157" y="1214119"/>
                  </a:lnTo>
                  <a:lnTo>
                    <a:pt x="41922" y="1204937"/>
                  </a:lnTo>
                  <a:lnTo>
                    <a:pt x="18427" y="1200429"/>
                  </a:lnTo>
                  <a:close/>
                </a:path>
                <a:path w="1514475" h="1322705">
                  <a:moveTo>
                    <a:pt x="1513865" y="0"/>
                  </a:moveTo>
                  <a:lnTo>
                    <a:pt x="1490865" y="0"/>
                  </a:lnTo>
                  <a:lnTo>
                    <a:pt x="1456715" y="622"/>
                  </a:lnTo>
                  <a:lnTo>
                    <a:pt x="1420199" y="1917"/>
                  </a:lnTo>
                  <a:lnTo>
                    <a:pt x="1420672" y="1917"/>
                  </a:lnTo>
                  <a:lnTo>
                    <a:pt x="1421760" y="23914"/>
                  </a:lnTo>
                  <a:lnTo>
                    <a:pt x="1421853" y="25806"/>
                  </a:lnTo>
                  <a:lnTo>
                    <a:pt x="1421595" y="25806"/>
                  </a:lnTo>
                  <a:lnTo>
                    <a:pt x="1457350" y="24523"/>
                  </a:lnTo>
                  <a:lnTo>
                    <a:pt x="1491094" y="23914"/>
                  </a:lnTo>
                  <a:lnTo>
                    <a:pt x="1513827" y="23914"/>
                  </a:lnTo>
                  <a:lnTo>
                    <a:pt x="1513865" y="0"/>
                  </a:lnTo>
                  <a:close/>
                </a:path>
                <a:path w="1514475" h="1322705">
                  <a:moveTo>
                    <a:pt x="1348638" y="6502"/>
                  </a:moveTo>
                  <a:lnTo>
                    <a:pt x="1324444" y="8674"/>
                  </a:lnTo>
                  <a:lnTo>
                    <a:pt x="1292440" y="12026"/>
                  </a:lnTo>
                  <a:lnTo>
                    <a:pt x="1260868" y="15938"/>
                  </a:lnTo>
                  <a:lnTo>
                    <a:pt x="1229029" y="20459"/>
                  </a:lnTo>
                  <a:lnTo>
                    <a:pt x="1232750" y="44081"/>
                  </a:lnTo>
                  <a:lnTo>
                    <a:pt x="1264005" y="39636"/>
                  </a:lnTo>
                  <a:lnTo>
                    <a:pt x="1295158" y="35801"/>
                  </a:lnTo>
                  <a:lnTo>
                    <a:pt x="1326730" y="32473"/>
                  </a:lnTo>
                  <a:lnTo>
                    <a:pt x="1348028" y="30556"/>
                  </a:lnTo>
                  <a:lnTo>
                    <a:pt x="1350657" y="30352"/>
                  </a:lnTo>
                  <a:lnTo>
                    <a:pt x="1349682" y="18834"/>
                  </a:lnTo>
                  <a:lnTo>
                    <a:pt x="1349556" y="17348"/>
                  </a:lnTo>
                  <a:lnTo>
                    <a:pt x="1349437" y="15938"/>
                  </a:lnTo>
                  <a:lnTo>
                    <a:pt x="1349322" y="14579"/>
                  </a:lnTo>
                  <a:lnTo>
                    <a:pt x="1349212" y="13284"/>
                  </a:lnTo>
                  <a:lnTo>
                    <a:pt x="1349106" y="12026"/>
                  </a:lnTo>
                  <a:lnTo>
                    <a:pt x="1349008" y="10871"/>
                  </a:lnTo>
                  <a:lnTo>
                    <a:pt x="1348912" y="9740"/>
                  </a:lnTo>
                  <a:lnTo>
                    <a:pt x="1348822" y="8674"/>
                  </a:lnTo>
                  <a:lnTo>
                    <a:pt x="1348736" y="7658"/>
                  </a:lnTo>
                  <a:lnTo>
                    <a:pt x="1348638" y="6502"/>
                  </a:lnTo>
                  <a:close/>
                </a:path>
                <a:path w="1514475" h="1322705">
                  <a:moveTo>
                    <a:pt x="1157820" y="32804"/>
                  </a:moveTo>
                  <a:lnTo>
                    <a:pt x="1109332" y="43065"/>
                  </a:lnTo>
                  <a:lnTo>
                    <a:pt x="1061148" y="54838"/>
                  </a:lnTo>
                  <a:lnTo>
                    <a:pt x="1040549" y="60375"/>
                  </a:lnTo>
                  <a:lnTo>
                    <a:pt x="1047026" y="83388"/>
                  </a:lnTo>
                  <a:lnTo>
                    <a:pt x="1067193" y="77977"/>
                  </a:lnTo>
                  <a:lnTo>
                    <a:pt x="1095540" y="70865"/>
                  </a:lnTo>
                  <a:lnTo>
                    <a:pt x="1124280" y="64223"/>
                  </a:lnTo>
                  <a:lnTo>
                    <a:pt x="1143673" y="60058"/>
                  </a:lnTo>
                  <a:lnTo>
                    <a:pt x="1162545" y="56248"/>
                  </a:lnTo>
                  <a:lnTo>
                    <a:pt x="1157820" y="32804"/>
                  </a:lnTo>
                  <a:close/>
                </a:path>
                <a:path w="1514475" h="1322705">
                  <a:moveTo>
                    <a:pt x="971359" y="81254"/>
                  </a:moveTo>
                  <a:lnTo>
                    <a:pt x="923480" y="97866"/>
                  </a:lnTo>
                  <a:lnTo>
                    <a:pt x="871296" y="118160"/>
                  </a:lnTo>
                  <a:lnTo>
                    <a:pt x="858443" y="123532"/>
                  </a:lnTo>
                  <a:lnTo>
                    <a:pt x="867816" y="145541"/>
                  </a:lnTo>
                  <a:lnTo>
                    <a:pt x="888834" y="136842"/>
                  </a:lnTo>
                  <a:lnTo>
                    <a:pt x="905865" y="130086"/>
                  </a:lnTo>
                  <a:lnTo>
                    <a:pt x="923048" y="123532"/>
                  </a:lnTo>
                  <a:lnTo>
                    <a:pt x="949185" y="114045"/>
                  </a:lnTo>
                  <a:lnTo>
                    <a:pt x="966838" y="107962"/>
                  </a:lnTo>
                  <a:lnTo>
                    <a:pt x="978839" y="103974"/>
                  </a:lnTo>
                  <a:lnTo>
                    <a:pt x="971359" y="81254"/>
                  </a:lnTo>
                  <a:close/>
                </a:path>
                <a:path w="1514475" h="1322705">
                  <a:moveTo>
                    <a:pt x="792530" y="153454"/>
                  </a:moveTo>
                  <a:lnTo>
                    <a:pt x="747902" y="176085"/>
                  </a:lnTo>
                  <a:lnTo>
                    <a:pt x="701370" y="201968"/>
                  </a:lnTo>
                  <a:lnTo>
                    <a:pt x="686447" y="210794"/>
                  </a:lnTo>
                  <a:lnTo>
                    <a:pt x="698766" y="231305"/>
                  </a:lnTo>
                  <a:lnTo>
                    <a:pt x="705929" y="227025"/>
                  </a:lnTo>
                  <a:lnTo>
                    <a:pt x="720915" y="218312"/>
                  </a:lnTo>
                  <a:lnTo>
                    <a:pt x="759129" y="197205"/>
                  </a:lnTo>
                  <a:lnTo>
                    <a:pt x="798448" y="177152"/>
                  </a:lnTo>
                  <a:lnTo>
                    <a:pt x="803033" y="174929"/>
                  </a:lnTo>
                  <a:lnTo>
                    <a:pt x="792530" y="153454"/>
                  </a:lnTo>
                  <a:close/>
                </a:path>
                <a:path w="1514475" h="1322705">
                  <a:moveTo>
                    <a:pt x="625347" y="249681"/>
                  </a:moveTo>
                  <a:lnTo>
                    <a:pt x="585000" y="277977"/>
                  </a:lnTo>
                  <a:lnTo>
                    <a:pt x="544245" y="308914"/>
                  </a:lnTo>
                  <a:lnTo>
                    <a:pt x="528485" y="321576"/>
                  </a:lnTo>
                  <a:lnTo>
                    <a:pt x="543661" y="340067"/>
                  </a:lnTo>
                  <a:lnTo>
                    <a:pt x="546061" y="338099"/>
                  </a:lnTo>
                  <a:lnTo>
                    <a:pt x="559079" y="327685"/>
                  </a:lnTo>
                  <a:lnTo>
                    <a:pt x="599097" y="297294"/>
                  </a:lnTo>
                  <a:lnTo>
                    <a:pt x="638809" y="269455"/>
                  </a:lnTo>
                  <a:lnTo>
                    <a:pt x="625347" y="249681"/>
                  </a:lnTo>
                  <a:close/>
                </a:path>
                <a:path w="1514475" h="1322705">
                  <a:moveTo>
                    <a:pt x="473532" y="368820"/>
                  </a:moveTo>
                  <a:lnTo>
                    <a:pt x="443115" y="397319"/>
                  </a:lnTo>
                  <a:lnTo>
                    <a:pt x="413727" y="426554"/>
                  </a:lnTo>
                  <a:lnTo>
                    <a:pt x="387984" y="453720"/>
                  </a:lnTo>
                  <a:lnTo>
                    <a:pt x="405599" y="469899"/>
                  </a:lnTo>
                  <a:lnTo>
                    <a:pt x="414032" y="460819"/>
                  </a:lnTo>
                  <a:lnTo>
                    <a:pt x="425221" y="449084"/>
                  </a:lnTo>
                  <a:lnTo>
                    <a:pt x="459714" y="414515"/>
                  </a:lnTo>
                  <a:lnTo>
                    <a:pt x="489699" y="386448"/>
                  </a:lnTo>
                  <a:lnTo>
                    <a:pt x="473532" y="368820"/>
                  </a:lnTo>
                  <a:close/>
                </a:path>
                <a:path w="1514475" h="1322705">
                  <a:moveTo>
                    <a:pt x="340296" y="508190"/>
                  </a:moveTo>
                  <a:lnTo>
                    <a:pt x="306654" y="550303"/>
                  </a:lnTo>
                  <a:lnTo>
                    <a:pt x="282473" y="582739"/>
                  </a:lnTo>
                  <a:lnTo>
                    <a:pt x="267271" y="604151"/>
                  </a:lnTo>
                  <a:lnTo>
                    <a:pt x="286956" y="617740"/>
                  </a:lnTo>
                  <a:lnTo>
                    <a:pt x="292607" y="609676"/>
                  </a:lnTo>
                  <a:lnTo>
                    <a:pt x="301840" y="596760"/>
                  </a:lnTo>
                  <a:lnTo>
                    <a:pt x="330504" y="558558"/>
                  </a:lnTo>
                  <a:lnTo>
                    <a:pt x="355498" y="527329"/>
                  </a:lnTo>
                  <a:lnTo>
                    <a:pt x="358762" y="523405"/>
                  </a:lnTo>
                  <a:lnTo>
                    <a:pt x="340296" y="508190"/>
                  </a:lnTo>
                  <a:close/>
                </a:path>
                <a:path w="1514475" h="1322705">
                  <a:moveTo>
                    <a:pt x="227431" y="664514"/>
                  </a:moveTo>
                  <a:lnTo>
                    <a:pt x="199732" y="710615"/>
                  </a:lnTo>
                  <a:lnTo>
                    <a:pt x="180365" y="745312"/>
                  </a:lnTo>
                  <a:lnTo>
                    <a:pt x="167703" y="769200"/>
                  </a:lnTo>
                  <a:lnTo>
                    <a:pt x="188975" y="780148"/>
                  </a:lnTo>
                  <a:lnTo>
                    <a:pt x="190411" y="777354"/>
                  </a:lnTo>
                  <a:lnTo>
                    <a:pt x="197688" y="763574"/>
                  </a:lnTo>
                  <a:lnTo>
                    <a:pt x="216573" y="729348"/>
                  </a:lnTo>
                  <a:lnTo>
                    <a:pt x="236423" y="695528"/>
                  </a:lnTo>
                  <a:lnTo>
                    <a:pt x="247764" y="677125"/>
                  </a:lnTo>
                  <a:lnTo>
                    <a:pt x="227431" y="664514"/>
                  </a:lnTo>
                  <a:close/>
                </a:path>
                <a:path w="1514475" h="1322705">
                  <a:moveTo>
                    <a:pt x="135940" y="834161"/>
                  </a:moveTo>
                  <a:lnTo>
                    <a:pt x="115620" y="880198"/>
                  </a:lnTo>
                  <a:lnTo>
                    <a:pt x="100914" y="916330"/>
                  </a:lnTo>
                  <a:lnTo>
                    <a:pt x="89776" y="945476"/>
                  </a:lnTo>
                  <a:lnTo>
                    <a:pt x="112229" y="953693"/>
                  </a:lnTo>
                  <a:lnTo>
                    <a:pt x="114896" y="946530"/>
                  </a:lnTo>
                  <a:lnTo>
                    <a:pt x="117614" y="939380"/>
                  </a:lnTo>
                  <a:lnTo>
                    <a:pt x="131749" y="903693"/>
                  </a:lnTo>
                  <a:lnTo>
                    <a:pt x="146824" y="868248"/>
                  </a:lnTo>
                  <a:lnTo>
                    <a:pt x="157613" y="844283"/>
                  </a:lnTo>
                  <a:lnTo>
                    <a:pt x="157695" y="844105"/>
                  </a:lnTo>
                  <a:lnTo>
                    <a:pt x="135940" y="834161"/>
                  </a:lnTo>
                  <a:close/>
                </a:path>
                <a:path w="1514475" h="1322705">
                  <a:moveTo>
                    <a:pt x="66179" y="1013790"/>
                  </a:moveTo>
                  <a:lnTo>
                    <a:pt x="51409" y="1062532"/>
                  </a:lnTo>
                  <a:lnTo>
                    <a:pt x="41351" y="1099324"/>
                  </a:lnTo>
                  <a:lnTo>
                    <a:pt x="33718" y="1129817"/>
                  </a:lnTo>
                  <a:lnTo>
                    <a:pt x="57010" y="1135291"/>
                  </a:lnTo>
                  <a:lnTo>
                    <a:pt x="58991" y="1127124"/>
                  </a:lnTo>
                  <a:lnTo>
                    <a:pt x="60782" y="1119860"/>
                  </a:lnTo>
                  <a:lnTo>
                    <a:pt x="72351" y="1076350"/>
                  </a:lnTo>
                  <a:lnTo>
                    <a:pt x="87462" y="1025791"/>
                  </a:lnTo>
                  <a:lnTo>
                    <a:pt x="88988" y="1021016"/>
                  </a:lnTo>
                  <a:lnTo>
                    <a:pt x="66179" y="1013790"/>
                  </a:lnTo>
                  <a:close/>
                </a:path>
              </a:pathLst>
            </a:custGeom>
            <a:solidFill>
              <a:srgbClr val="FFFFFF"/>
            </a:solidFill>
          </p:spPr>
          <p:txBody>
            <a:bodyPr wrap="square" lIns="0" tIns="0" rIns="0" bIns="0" rtlCol="0"/>
            <a:lstStyle/>
            <a:p>
              <a:endParaRPr/>
            </a:p>
          </p:txBody>
        </p:sp>
        <p:pic>
          <p:nvPicPr>
            <p:cNvPr id="8" name="object 50">
              <a:extLst>
                <a:ext uri="{FF2B5EF4-FFF2-40B4-BE49-F238E27FC236}">
                  <a16:creationId xmlns:a16="http://schemas.microsoft.com/office/drawing/2014/main" id="{BD356E12-5D57-BD46-9A09-12A9B14BF452}"/>
                </a:ext>
              </a:extLst>
            </p:cNvPr>
            <p:cNvPicPr/>
            <p:nvPr/>
          </p:nvPicPr>
          <p:blipFill>
            <a:blip r:embed="rId4" cstate="print"/>
            <a:stretch>
              <a:fillRect/>
            </a:stretch>
          </p:blipFill>
          <p:spPr>
            <a:xfrm>
              <a:off x="3693850" y="449629"/>
              <a:ext cx="105460" cy="99085"/>
            </a:xfrm>
            <a:prstGeom prst="rect">
              <a:avLst/>
            </a:prstGeom>
          </p:spPr>
        </p:pic>
        <p:pic>
          <p:nvPicPr>
            <p:cNvPr id="9" name="object 51">
              <a:extLst>
                <a:ext uri="{FF2B5EF4-FFF2-40B4-BE49-F238E27FC236}">
                  <a16:creationId xmlns:a16="http://schemas.microsoft.com/office/drawing/2014/main" id="{87660385-EB2F-A24C-AAC3-968A66016B99}"/>
                </a:ext>
              </a:extLst>
            </p:cNvPr>
            <p:cNvPicPr/>
            <p:nvPr/>
          </p:nvPicPr>
          <p:blipFill>
            <a:blip r:embed="rId5" cstate="print"/>
            <a:stretch>
              <a:fillRect/>
            </a:stretch>
          </p:blipFill>
          <p:spPr>
            <a:xfrm>
              <a:off x="3519732" y="808176"/>
              <a:ext cx="94124" cy="82761"/>
            </a:xfrm>
            <a:prstGeom prst="rect">
              <a:avLst/>
            </a:prstGeom>
          </p:spPr>
        </p:pic>
        <p:pic>
          <p:nvPicPr>
            <p:cNvPr id="10" name="object 52">
              <a:extLst>
                <a:ext uri="{FF2B5EF4-FFF2-40B4-BE49-F238E27FC236}">
                  <a16:creationId xmlns:a16="http://schemas.microsoft.com/office/drawing/2014/main" id="{A1CEE07C-4367-E246-A0B1-5CFEA44B5C6B}"/>
                </a:ext>
              </a:extLst>
            </p:cNvPr>
            <p:cNvPicPr/>
            <p:nvPr/>
          </p:nvPicPr>
          <p:blipFill>
            <a:blip r:embed="rId6" cstate="print"/>
            <a:stretch>
              <a:fillRect/>
            </a:stretch>
          </p:blipFill>
          <p:spPr>
            <a:xfrm>
              <a:off x="3967697" y="88572"/>
              <a:ext cx="99072" cy="89217"/>
            </a:xfrm>
            <a:prstGeom prst="rect">
              <a:avLst/>
            </a:prstGeom>
          </p:spPr>
        </p:pic>
        <p:sp>
          <p:nvSpPr>
            <p:cNvPr id="11" name="object 53">
              <a:extLst>
                <a:ext uri="{FF2B5EF4-FFF2-40B4-BE49-F238E27FC236}">
                  <a16:creationId xmlns:a16="http://schemas.microsoft.com/office/drawing/2014/main" id="{37D414E1-683A-9942-B174-937DF57BD126}"/>
                </a:ext>
              </a:extLst>
            </p:cNvPr>
            <p:cNvSpPr/>
            <p:nvPr/>
          </p:nvSpPr>
          <p:spPr>
            <a:xfrm>
              <a:off x="3650119" y="0"/>
              <a:ext cx="2257425" cy="1186815"/>
            </a:xfrm>
            <a:custGeom>
              <a:avLst/>
              <a:gdLst/>
              <a:ahLst/>
              <a:cxnLst/>
              <a:rect l="l" t="t" r="r" b="b"/>
              <a:pathLst>
                <a:path w="2257425" h="1186815">
                  <a:moveTo>
                    <a:pt x="879436" y="499694"/>
                  </a:moveTo>
                  <a:lnTo>
                    <a:pt x="877798" y="493344"/>
                  </a:lnTo>
                  <a:lnTo>
                    <a:pt x="874217" y="486994"/>
                  </a:lnTo>
                  <a:lnTo>
                    <a:pt x="869010" y="481914"/>
                  </a:lnTo>
                  <a:lnTo>
                    <a:pt x="860158" y="481914"/>
                  </a:lnTo>
                  <a:lnTo>
                    <a:pt x="754989" y="486994"/>
                  </a:lnTo>
                  <a:lnTo>
                    <a:pt x="752513" y="487070"/>
                  </a:lnTo>
                  <a:lnTo>
                    <a:pt x="752513" y="525094"/>
                  </a:lnTo>
                  <a:lnTo>
                    <a:pt x="752106" y="526364"/>
                  </a:lnTo>
                  <a:lnTo>
                    <a:pt x="751255" y="526364"/>
                  </a:lnTo>
                  <a:lnTo>
                    <a:pt x="422567" y="658444"/>
                  </a:lnTo>
                  <a:lnTo>
                    <a:pt x="421398" y="659714"/>
                  </a:lnTo>
                  <a:lnTo>
                    <a:pt x="420077" y="658444"/>
                  </a:lnTo>
                  <a:lnTo>
                    <a:pt x="417423" y="619213"/>
                  </a:lnTo>
                  <a:lnTo>
                    <a:pt x="417423" y="1064844"/>
                  </a:lnTo>
                  <a:lnTo>
                    <a:pt x="416458" y="1066114"/>
                  </a:lnTo>
                  <a:lnTo>
                    <a:pt x="413943" y="1059764"/>
                  </a:lnTo>
                  <a:lnTo>
                    <a:pt x="395871" y="1015314"/>
                  </a:lnTo>
                  <a:lnTo>
                    <a:pt x="377609" y="972134"/>
                  </a:lnTo>
                  <a:lnTo>
                    <a:pt x="359168" y="927684"/>
                  </a:lnTo>
                  <a:lnTo>
                    <a:pt x="340550" y="883234"/>
                  </a:lnTo>
                  <a:lnTo>
                    <a:pt x="321741" y="840054"/>
                  </a:lnTo>
                  <a:lnTo>
                    <a:pt x="302755" y="795604"/>
                  </a:lnTo>
                  <a:lnTo>
                    <a:pt x="286867" y="758774"/>
                  </a:lnTo>
                  <a:lnTo>
                    <a:pt x="284670" y="753694"/>
                  </a:lnTo>
                  <a:lnTo>
                    <a:pt x="283578" y="751154"/>
                  </a:lnTo>
                  <a:lnTo>
                    <a:pt x="282702" y="748614"/>
                  </a:lnTo>
                  <a:lnTo>
                    <a:pt x="283603" y="747344"/>
                  </a:lnTo>
                  <a:lnTo>
                    <a:pt x="311823" y="735914"/>
                  </a:lnTo>
                  <a:lnTo>
                    <a:pt x="355727" y="718134"/>
                  </a:lnTo>
                  <a:lnTo>
                    <a:pt x="387083" y="705434"/>
                  </a:lnTo>
                  <a:lnTo>
                    <a:pt x="391236" y="704164"/>
                  </a:lnTo>
                  <a:lnTo>
                    <a:pt x="393509" y="705434"/>
                  </a:lnTo>
                  <a:lnTo>
                    <a:pt x="399364" y="808304"/>
                  </a:lnTo>
                  <a:lnTo>
                    <a:pt x="402361" y="857834"/>
                  </a:lnTo>
                  <a:lnTo>
                    <a:pt x="405574" y="907364"/>
                  </a:lnTo>
                  <a:lnTo>
                    <a:pt x="409028" y="958164"/>
                  </a:lnTo>
                  <a:lnTo>
                    <a:pt x="412775" y="1008964"/>
                  </a:lnTo>
                  <a:lnTo>
                    <a:pt x="416864" y="1058494"/>
                  </a:lnTo>
                  <a:lnTo>
                    <a:pt x="417423" y="1064844"/>
                  </a:lnTo>
                  <a:lnTo>
                    <a:pt x="417423" y="619213"/>
                  </a:lnTo>
                  <a:lnTo>
                    <a:pt x="412432" y="545414"/>
                  </a:lnTo>
                  <a:lnTo>
                    <a:pt x="412343" y="544144"/>
                  </a:lnTo>
                  <a:lnTo>
                    <a:pt x="412254" y="542874"/>
                  </a:lnTo>
                  <a:lnTo>
                    <a:pt x="412178" y="541604"/>
                  </a:lnTo>
                  <a:lnTo>
                    <a:pt x="412089" y="540334"/>
                  </a:lnTo>
                  <a:lnTo>
                    <a:pt x="412711" y="539064"/>
                  </a:lnTo>
                  <a:lnTo>
                    <a:pt x="413727" y="539064"/>
                  </a:lnTo>
                  <a:lnTo>
                    <a:pt x="750366" y="522554"/>
                  </a:lnTo>
                  <a:lnTo>
                    <a:pt x="751255" y="522554"/>
                  </a:lnTo>
                  <a:lnTo>
                    <a:pt x="752081" y="523824"/>
                  </a:lnTo>
                  <a:lnTo>
                    <a:pt x="752271" y="523824"/>
                  </a:lnTo>
                  <a:lnTo>
                    <a:pt x="752513" y="525094"/>
                  </a:lnTo>
                  <a:lnTo>
                    <a:pt x="752513" y="487070"/>
                  </a:lnTo>
                  <a:lnTo>
                    <a:pt x="705967" y="488264"/>
                  </a:lnTo>
                  <a:lnTo>
                    <a:pt x="510222" y="498424"/>
                  </a:lnTo>
                  <a:lnTo>
                    <a:pt x="461378" y="502234"/>
                  </a:lnTo>
                  <a:lnTo>
                    <a:pt x="410222" y="504774"/>
                  </a:lnTo>
                  <a:lnTo>
                    <a:pt x="408990" y="503504"/>
                  </a:lnTo>
                  <a:lnTo>
                    <a:pt x="404329" y="432384"/>
                  </a:lnTo>
                  <a:lnTo>
                    <a:pt x="404241" y="431114"/>
                  </a:lnTo>
                  <a:lnTo>
                    <a:pt x="404152" y="429844"/>
                  </a:lnTo>
                  <a:lnTo>
                    <a:pt x="398932" y="349834"/>
                  </a:lnTo>
                  <a:lnTo>
                    <a:pt x="396951" y="319354"/>
                  </a:lnTo>
                  <a:lnTo>
                    <a:pt x="396862" y="318084"/>
                  </a:lnTo>
                  <a:lnTo>
                    <a:pt x="392557" y="252044"/>
                  </a:lnTo>
                  <a:lnTo>
                    <a:pt x="391922" y="241884"/>
                  </a:lnTo>
                  <a:lnTo>
                    <a:pt x="389305" y="239445"/>
                  </a:lnTo>
                  <a:lnTo>
                    <a:pt x="389305" y="669874"/>
                  </a:lnTo>
                  <a:lnTo>
                    <a:pt x="388518" y="671144"/>
                  </a:lnTo>
                  <a:lnTo>
                    <a:pt x="273227" y="716864"/>
                  </a:lnTo>
                  <a:lnTo>
                    <a:pt x="271462" y="718134"/>
                  </a:lnTo>
                  <a:lnTo>
                    <a:pt x="269341" y="716864"/>
                  </a:lnTo>
                  <a:lnTo>
                    <a:pt x="268554" y="715594"/>
                  </a:lnTo>
                  <a:lnTo>
                    <a:pt x="203009" y="556844"/>
                  </a:lnTo>
                  <a:lnTo>
                    <a:pt x="202158" y="554304"/>
                  </a:lnTo>
                  <a:lnTo>
                    <a:pt x="203517" y="553034"/>
                  </a:lnTo>
                  <a:lnTo>
                    <a:pt x="205854" y="553034"/>
                  </a:lnTo>
                  <a:lnTo>
                    <a:pt x="376809" y="541604"/>
                  </a:lnTo>
                  <a:lnTo>
                    <a:pt x="378764" y="541604"/>
                  </a:lnTo>
                  <a:lnTo>
                    <a:pt x="380492" y="542874"/>
                  </a:lnTo>
                  <a:lnTo>
                    <a:pt x="380619" y="545414"/>
                  </a:lnTo>
                  <a:lnTo>
                    <a:pt x="389305" y="669874"/>
                  </a:lnTo>
                  <a:lnTo>
                    <a:pt x="389305" y="239445"/>
                  </a:lnTo>
                  <a:lnTo>
                    <a:pt x="386486" y="236804"/>
                  </a:lnTo>
                  <a:lnTo>
                    <a:pt x="366814" y="238074"/>
                  </a:lnTo>
                  <a:lnTo>
                    <a:pt x="362572" y="241884"/>
                  </a:lnTo>
                  <a:lnTo>
                    <a:pt x="361950" y="249504"/>
                  </a:lnTo>
                  <a:lnTo>
                    <a:pt x="361556" y="258394"/>
                  </a:lnTo>
                  <a:lnTo>
                    <a:pt x="361772" y="266014"/>
                  </a:lnTo>
                  <a:lnTo>
                    <a:pt x="362585" y="274904"/>
                  </a:lnTo>
                  <a:lnTo>
                    <a:pt x="364032" y="283794"/>
                  </a:lnTo>
                  <a:lnTo>
                    <a:pt x="364629" y="286334"/>
                  </a:lnTo>
                  <a:lnTo>
                    <a:pt x="363397" y="287604"/>
                  </a:lnTo>
                  <a:lnTo>
                    <a:pt x="340575" y="292684"/>
                  </a:lnTo>
                  <a:lnTo>
                    <a:pt x="338442" y="295224"/>
                  </a:lnTo>
                  <a:lnTo>
                    <a:pt x="337388" y="302844"/>
                  </a:lnTo>
                  <a:lnTo>
                    <a:pt x="337858" y="307924"/>
                  </a:lnTo>
                  <a:lnTo>
                    <a:pt x="339471" y="313004"/>
                  </a:lnTo>
                  <a:lnTo>
                    <a:pt x="340347" y="315544"/>
                  </a:lnTo>
                  <a:lnTo>
                    <a:pt x="342099" y="316814"/>
                  </a:lnTo>
                  <a:lnTo>
                    <a:pt x="350240" y="319354"/>
                  </a:lnTo>
                  <a:lnTo>
                    <a:pt x="355904" y="319354"/>
                  </a:lnTo>
                  <a:lnTo>
                    <a:pt x="361810" y="318084"/>
                  </a:lnTo>
                  <a:lnTo>
                    <a:pt x="363778" y="318084"/>
                  </a:lnTo>
                  <a:lnTo>
                    <a:pt x="365594" y="319354"/>
                  </a:lnTo>
                  <a:lnTo>
                    <a:pt x="365620" y="321894"/>
                  </a:lnTo>
                  <a:lnTo>
                    <a:pt x="366356" y="348564"/>
                  </a:lnTo>
                  <a:lnTo>
                    <a:pt x="364959" y="349834"/>
                  </a:lnTo>
                  <a:lnTo>
                    <a:pt x="363461" y="349834"/>
                  </a:lnTo>
                  <a:lnTo>
                    <a:pt x="357771" y="348564"/>
                  </a:lnTo>
                  <a:lnTo>
                    <a:pt x="352412" y="348564"/>
                  </a:lnTo>
                  <a:lnTo>
                    <a:pt x="347319" y="352374"/>
                  </a:lnTo>
                  <a:lnTo>
                    <a:pt x="345719" y="352374"/>
                  </a:lnTo>
                  <a:lnTo>
                    <a:pt x="344652" y="353644"/>
                  </a:lnTo>
                  <a:lnTo>
                    <a:pt x="342061" y="362534"/>
                  </a:lnTo>
                  <a:lnTo>
                    <a:pt x="342900" y="368884"/>
                  </a:lnTo>
                  <a:lnTo>
                    <a:pt x="346468" y="373964"/>
                  </a:lnTo>
                  <a:lnTo>
                    <a:pt x="347522" y="376504"/>
                  </a:lnTo>
                  <a:lnTo>
                    <a:pt x="349034" y="377774"/>
                  </a:lnTo>
                  <a:lnTo>
                    <a:pt x="368147" y="379044"/>
                  </a:lnTo>
                  <a:lnTo>
                    <a:pt x="369417" y="380314"/>
                  </a:lnTo>
                  <a:lnTo>
                    <a:pt x="370052" y="381584"/>
                  </a:lnTo>
                  <a:lnTo>
                    <a:pt x="372427" y="387934"/>
                  </a:lnTo>
                  <a:lnTo>
                    <a:pt x="372122" y="394284"/>
                  </a:lnTo>
                  <a:lnTo>
                    <a:pt x="369189" y="399364"/>
                  </a:lnTo>
                  <a:lnTo>
                    <a:pt x="368363" y="401904"/>
                  </a:lnTo>
                  <a:lnTo>
                    <a:pt x="366979" y="401904"/>
                  </a:lnTo>
                  <a:lnTo>
                    <a:pt x="353136" y="405714"/>
                  </a:lnTo>
                  <a:lnTo>
                    <a:pt x="347332" y="406984"/>
                  </a:lnTo>
                  <a:lnTo>
                    <a:pt x="343674" y="412064"/>
                  </a:lnTo>
                  <a:lnTo>
                    <a:pt x="344678" y="418414"/>
                  </a:lnTo>
                  <a:lnTo>
                    <a:pt x="347916" y="426034"/>
                  </a:lnTo>
                  <a:lnTo>
                    <a:pt x="353453" y="429844"/>
                  </a:lnTo>
                  <a:lnTo>
                    <a:pt x="360565" y="431114"/>
                  </a:lnTo>
                  <a:lnTo>
                    <a:pt x="368566" y="429844"/>
                  </a:lnTo>
                  <a:lnTo>
                    <a:pt x="370598" y="429844"/>
                  </a:lnTo>
                  <a:lnTo>
                    <a:pt x="371716" y="431114"/>
                  </a:lnTo>
                  <a:lnTo>
                    <a:pt x="371843" y="432384"/>
                  </a:lnTo>
                  <a:lnTo>
                    <a:pt x="373684" y="459054"/>
                  </a:lnTo>
                  <a:lnTo>
                    <a:pt x="372529" y="460324"/>
                  </a:lnTo>
                  <a:lnTo>
                    <a:pt x="365086" y="461594"/>
                  </a:lnTo>
                  <a:lnTo>
                    <a:pt x="353263" y="464134"/>
                  </a:lnTo>
                  <a:lnTo>
                    <a:pt x="350672" y="464134"/>
                  </a:lnTo>
                  <a:lnTo>
                    <a:pt x="348627" y="465404"/>
                  </a:lnTo>
                  <a:lnTo>
                    <a:pt x="346087" y="474294"/>
                  </a:lnTo>
                  <a:lnTo>
                    <a:pt x="347345" y="480644"/>
                  </a:lnTo>
                  <a:lnTo>
                    <a:pt x="351663" y="486994"/>
                  </a:lnTo>
                  <a:lnTo>
                    <a:pt x="352945" y="488264"/>
                  </a:lnTo>
                  <a:lnTo>
                    <a:pt x="354749" y="489534"/>
                  </a:lnTo>
                  <a:lnTo>
                    <a:pt x="376135" y="489534"/>
                  </a:lnTo>
                  <a:lnTo>
                    <a:pt x="378891" y="493344"/>
                  </a:lnTo>
                  <a:lnTo>
                    <a:pt x="379590" y="497154"/>
                  </a:lnTo>
                  <a:lnTo>
                    <a:pt x="379196" y="499694"/>
                  </a:lnTo>
                  <a:lnTo>
                    <a:pt x="379095" y="500964"/>
                  </a:lnTo>
                  <a:lnTo>
                    <a:pt x="223545" y="514934"/>
                  </a:lnTo>
                  <a:lnTo>
                    <a:pt x="176491" y="518744"/>
                  </a:lnTo>
                  <a:lnTo>
                    <a:pt x="166547" y="520014"/>
                  </a:lnTo>
                  <a:lnTo>
                    <a:pt x="158877" y="525094"/>
                  </a:lnTo>
                  <a:lnTo>
                    <a:pt x="155130" y="533984"/>
                  </a:lnTo>
                  <a:lnTo>
                    <a:pt x="156959" y="544144"/>
                  </a:lnTo>
                  <a:lnTo>
                    <a:pt x="176822" y="589864"/>
                  </a:lnTo>
                  <a:lnTo>
                    <a:pt x="196202" y="635584"/>
                  </a:lnTo>
                  <a:lnTo>
                    <a:pt x="215112" y="681304"/>
                  </a:lnTo>
                  <a:lnTo>
                    <a:pt x="233553" y="728294"/>
                  </a:lnTo>
                  <a:lnTo>
                    <a:pt x="234632" y="730834"/>
                  </a:lnTo>
                  <a:lnTo>
                    <a:pt x="233070" y="734644"/>
                  </a:lnTo>
                  <a:lnTo>
                    <a:pt x="230187" y="734644"/>
                  </a:lnTo>
                  <a:lnTo>
                    <a:pt x="228752" y="735914"/>
                  </a:lnTo>
                  <a:lnTo>
                    <a:pt x="227647" y="735914"/>
                  </a:lnTo>
                  <a:lnTo>
                    <a:pt x="226441" y="734644"/>
                  </a:lnTo>
                  <a:lnTo>
                    <a:pt x="222973" y="729564"/>
                  </a:lnTo>
                  <a:lnTo>
                    <a:pt x="220192" y="724484"/>
                  </a:lnTo>
                  <a:lnTo>
                    <a:pt x="217563" y="719404"/>
                  </a:lnTo>
                  <a:lnTo>
                    <a:pt x="212356" y="714324"/>
                  </a:lnTo>
                  <a:lnTo>
                    <a:pt x="190919" y="723214"/>
                  </a:lnTo>
                  <a:lnTo>
                    <a:pt x="194678" y="742264"/>
                  </a:lnTo>
                  <a:lnTo>
                    <a:pt x="193687" y="744804"/>
                  </a:lnTo>
                  <a:lnTo>
                    <a:pt x="186016" y="749884"/>
                  </a:lnTo>
                  <a:lnTo>
                    <a:pt x="180327" y="751154"/>
                  </a:lnTo>
                  <a:lnTo>
                    <a:pt x="171411" y="753694"/>
                  </a:lnTo>
                  <a:lnTo>
                    <a:pt x="168757" y="752424"/>
                  </a:lnTo>
                  <a:lnTo>
                    <a:pt x="164350" y="738454"/>
                  </a:lnTo>
                  <a:lnTo>
                    <a:pt x="163410" y="735914"/>
                  </a:lnTo>
                  <a:lnTo>
                    <a:pt x="160883" y="734644"/>
                  </a:lnTo>
                  <a:lnTo>
                    <a:pt x="150850" y="733374"/>
                  </a:lnTo>
                  <a:lnTo>
                    <a:pt x="144614" y="735914"/>
                  </a:lnTo>
                  <a:lnTo>
                    <a:pt x="139319" y="739724"/>
                  </a:lnTo>
                  <a:lnTo>
                    <a:pt x="137502" y="740994"/>
                  </a:lnTo>
                  <a:lnTo>
                    <a:pt x="136994" y="743534"/>
                  </a:lnTo>
                  <a:lnTo>
                    <a:pt x="137744" y="746074"/>
                  </a:lnTo>
                  <a:lnTo>
                    <a:pt x="142976" y="762584"/>
                  </a:lnTo>
                  <a:lnTo>
                    <a:pt x="143649" y="763854"/>
                  </a:lnTo>
                  <a:lnTo>
                    <a:pt x="143090" y="765124"/>
                  </a:lnTo>
                  <a:lnTo>
                    <a:pt x="136131" y="770204"/>
                  </a:lnTo>
                  <a:lnTo>
                    <a:pt x="130276" y="771474"/>
                  </a:lnTo>
                  <a:lnTo>
                    <a:pt x="121716" y="774014"/>
                  </a:lnTo>
                  <a:lnTo>
                    <a:pt x="120116" y="772744"/>
                  </a:lnTo>
                  <a:lnTo>
                    <a:pt x="117360" y="767664"/>
                  </a:lnTo>
                  <a:lnTo>
                    <a:pt x="116370" y="765124"/>
                  </a:lnTo>
                  <a:lnTo>
                    <a:pt x="115404" y="757504"/>
                  </a:lnTo>
                  <a:lnTo>
                    <a:pt x="112458" y="754964"/>
                  </a:lnTo>
                  <a:lnTo>
                    <a:pt x="99034" y="754964"/>
                  </a:lnTo>
                  <a:lnTo>
                    <a:pt x="92608" y="757504"/>
                  </a:lnTo>
                  <a:lnTo>
                    <a:pt x="86741" y="765124"/>
                  </a:lnTo>
                  <a:lnTo>
                    <a:pt x="86487" y="766394"/>
                  </a:lnTo>
                  <a:lnTo>
                    <a:pt x="92976" y="784174"/>
                  </a:lnTo>
                  <a:lnTo>
                    <a:pt x="91757" y="786714"/>
                  </a:lnTo>
                  <a:lnTo>
                    <a:pt x="89204" y="787984"/>
                  </a:lnTo>
                  <a:lnTo>
                    <a:pt x="67767" y="795604"/>
                  </a:lnTo>
                  <a:lnTo>
                    <a:pt x="64757" y="794334"/>
                  </a:lnTo>
                  <a:lnTo>
                    <a:pt x="63792" y="791794"/>
                  </a:lnTo>
                  <a:lnTo>
                    <a:pt x="60477" y="782904"/>
                  </a:lnTo>
                  <a:lnTo>
                    <a:pt x="58166" y="776554"/>
                  </a:lnTo>
                  <a:lnTo>
                    <a:pt x="53746" y="774014"/>
                  </a:lnTo>
                  <a:lnTo>
                    <a:pt x="47205" y="775284"/>
                  </a:lnTo>
                  <a:lnTo>
                    <a:pt x="37122" y="779094"/>
                  </a:lnTo>
                  <a:lnTo>
                    <a:pt x="34150" y="786714"/>
                  </a:lnTo>
                  <a:lnTo>
                    <a:pt x="35814" y="794334"/>
                  </a:lnTo>
                  <a:lnTo>
                    <a:pt x="39573" y="803224"/>
                  </a:lnTo>
                  <a:lnTo>
                    <a:pt x="40716" y="805764"/>
                  </a:lnTo>
                  <a:lnTo>
                    <a:pt x="39344" y="808304"/>
                  </a:lnTo>
                  <a:lnTo>
                    <a:pt x="36817" y="809574"/>
                  </a:lnTo>
                  <a:lnTo>
                    <a:pt x="22771" y="813384"/>
                  </a:lnTo>
                  <a:lnTo>
                    <a:pt x="9334" y="818464"/>
                  </a:lnTo>
                  <a:lnTo>
                    <a:pt x="444" y="828624"/>
                  </a:lnTo>
                  <a:lnTo>
                    <a:pt x="76" y="840054"/>
                  </a:lnTo>
                  <a:lnTo>
                    <a:pt x="0" y="842594"/>
                  </a:lnTo>
                  <a:lnTo>
                    <a:pt x="1104" y="846404"/>
                  </a:lnTo>
                  <a:lnTo>
                    <a:pt x="5080" y="848944"/>
                  </a:lnTo>
                  <a:lnTo>
                    <a:pt x="15862" y="847674"/>
                  </a:lnTo>
                  <a:lnTo>
                    <a:pt x="23050" y="846404"/>
                  </a:lnTo>
                  <a:lnTo>
                    <a:pt x="29387" y="843864"/>
                  </a:lnTo>
                  <a:lnTo>
                    <a:pt x="72491" y="827354"/>
                  </a:lnTo>
                  <a:lnTo>
                    <a:pt x="115747" y="809574"/>
                  </a:lnTo>
                  <a:lnTo>
                    <a:pt x="152501" y="795604"/>
                  </a:lnTo>
                  <a:lnTo>
                    <a:pt x="159181" y="793064"/>
                  </a:lnTo>
                  <a:lnTo>
                    <a:pt x="202780" y="775284"/>
                  </a:lnTo>
                  <a:lnTo>
                    <a:pt x="206146" y="774014"/>
                  </a:lnTo>
                  <a:lnTo>
                    <a:pt x="246557" y="758774"/>
                  </a:lnTo>
                  <a:lnTo>
                    <a:pt x="248373" y="758774"/>
                  </a:lnTo>
                  <a:lnTo>
                    <a:pt x="248742" y="760044"/>
                  </a:lnTo>
                  <a:lnTo>
                    <a:pt x="267423" y="804494"/>
                  </a:lnTo>
                  <a:lnTo>
                    <a:pt x="304927" y="892124"/>
                  </a:lnTo>
                  <a:lnTo>
                    <a:pt x="361556" y="1026744"/>
                  </a:lnTo>
                  <a:lnTo>
                    <a:pt x="418655" y="1161364"/>
                  </a:lnTo>
                  <a:lnTo>
                    <a:pt x="421982" y="1170254"/>
                  </a:lnTo>
                  <a:lnTo>
                    <a:pt x="426339" y="1177874"/>
                  </a:lnTo>
                  <a:lnTo>
                    <a:pt x="432396" y="1185494"/>
                  </a:lnTo>
                  <a:lnTo>
                    <a:pt x="440842" y="1186764"/>
                  </a:lnTo>
                  <a:lnTo>
                    <a:pt x="451027" y="1186764"/>
                  </a:lnTo>
                  <a:lnTo>
                    <a:pt x="456615" y="1181684"/>
                  </a:lnTo>
                  <a:lnTo>
                    <a:pt x="455980" y="1171524"/>
                  </a:lnTo>
                  <a:lnTo>
                    <a:pt x="452691" y="1121994"/>
                  </a:lnTo>
                  <a:lnTo>
                    <a:pt x="448919" y="1066114"/>
                  </a:lnTo>
                  <a:lnTo>
                    <a:pt x="436130" y="876884"/>
                  </a:lnTo>
                  <a:lnTo>
                    <a:pt x="425716" y="724484"/>
                  </a:lnTo>
                  <a:lnTo>
                    <a:pt x="425627" y="723214"/>
                  </a:lnTo>
                  <a:lnTo>
                    <a:pt x="425551" y="721944"/>
                  </a:lnTo>
                  <a:lnTo>
                    <a:pt x="425450" y="720674"/>
                  </a:lnTo>
                  <a:lnTo>
                    <a:pt x="425361" y="719404"/>
                  </a:lnTo>
                  <a:lnTo>
                    <a:pt x="425259" y="718134"/>
                  </a:lnTo>
                  <a:lnTo>
                    <a:pt x="425170" y="716864"/>
                  </a:lnTo>
                  <a:lnTo>
                    <a:pt x="425069" y="715594"/>
                  </a:lnTo>
                  <a:lnTo>
                    <a:pt x="424980" y="714324"/>
                  </a:lnTo>
                  <a:lnTo>
                    <a:pt x="424878" y="713054"/>
                  </a:lnTo>
                  <a:lnTo>
                    <a:pt x="424154" y="705434"/>
                  </a:lnTo>
                  <a:lnTo>
                    <a:pt x="424053" y="704164"/>
                  </a:lnTo>
                  <a:lnTo>
                    <a:pt x="423341" y="695274"/>
                  </a:lnTo>
                  <a:lnTo>
                    <a:pt x="423125" y="694004"/>
                  </a:lnTo>
                  <a:lnTo>
                    <a:pt x="423926" y="692734"/>
                  </a:lnTo>
                  <a:lnTo>
                    <a:pt x="425653" y="691464"/>
                  </a:lnTo>
                  <a:lnTo>
                    <a:pt x="473405" y="673684"/>
                  </a:lnTo>
                  <a:lnTo>
                    <a:pt x="506374" y="659714"/>
                  </a:lnTo>
                  <a:lnTo>
                    <a:pt x="521360" y="653364"/>
                  </a:lnTo>
                  <a:lnTo>
                    <a:pt x="666483" y="596214"/>
                  </a:lnTo>
                  <a:lnTo>
                    <a:pt x="813485" y="535254"/>
                  </a:lnTo>
                  <a:lnTo>
                    <a:pt x="846429" y="522554"/>
                  </a:lnTo>
                  <a:lnTo>
                    <a:pt x="862901" y="516204"/>
                  </a:lnTo>
                  <a:lnTo>
                    <a:pt x="866736" y="513664"/>
                  </a:lnTo>
                  <a:lnTo>
                    <a:pt x="870508" y="512394"/>
                  </a:lnTo>
                  <a:lnTo>
                    <a:pt x="874115" y="509854"/>
                  </a:lnTo>
                  <a:lnTo>
                    <a:pt x="878433" y="506044"/>
                  </a:lnTo>
                  <a:lnTo>
                    <a:pt x="878636" y="504774"/>
                  </a:lnTo>
                  <a:lnTo>
                    <a:pt x="879436" y="499694"/>
                  </a:lnTo>
                  <a:close/>
                </a:path>
                <a:path w="2257425" h="1186815">
                  <a:moveTo>
                    <a:pt x="2256853" y="62026"/>
                  </a:moveTo>
                  <a:lnTo>
                    <a:pt x="2255355" y="53200"/>
                  </a:lnTo>
                  <a:lnTo>
                    <a:pt x="2250414" y="45364"/>
                  </a:lnTo>
                  <a:lnTo>
                    <a:pt x="2242832" y="40043"/>
                  </a:lnTo>
                  <a:lnTo>
                    <a:pt x="2234095" y="38112"/>
                  </a:lnTo>
                  <a:lnTo>
                    <a:pt x="2225268" y="39598"/>
                  </a:lnTo>
                  <a:lnTo>
                    <a:pt x="2217432" y="44538"/>
                  </a:lnTo>
                  <a:lnTo>
                    <a:pt x="2190953" y="70065"/>
                  </a:lnTo>
                  <a:lnTo>
                    <a:pt x="2173757" y="70065"/>
                  </a:lnTo>
                  <a:lnTo>
                    <a:pt x="2173757" y="86639"/>
                  </a:lnTo>
                  <a:lnTo>
                    <a:pt x="2142769" y="116535"/>
                  </a:lnTo>
                  <a:lnTo>
                    <a:pt x="2142769" y="86639"/>
                  </a:lnTo>
                  <a:lnTo>
                    <a:pt x="2173757" y="86639"/>
                  </a:lnTo>
                  <a:lnTo>
                    <a:pt x="2173757" y="70065"/>
                  </a:lnTo>
                  <a:lnTo>
                    <a:pt x="2142769" y="70065"/>
                  </a:lnTo>
                  <a:lnTo>
                    <a:pt x="2142769" y="0"/>
                  </a:lnTo>
                  <a:lnTo>
                    <a:pt x="2126208" y="0"/>
                  </a:lnTo>
                  <a:lnTo>
                    <a:pt x="2126208" y="534111"/>
                  </a:lnTo>
                  <a:lnTo>
                    <a:pt x="2007831" y="534111"/>
                  </a:lnTo>
                  <a:lnTo>
                    <a:pt x="2007831" y="434670"/>
                  </a:lnTo>
                  <a:lnTo>
                    <a:pt x="2126208" y="434670"/>
                  </a:lnTo>
                  <a:lnTo>
                    <a:pt x="2126208" y="418096"/>
                  </a:lnTo>
                  <a:lnTo>
                    <a:pt x="2007831" y="418096"/>
                  </a:lnTo>
                  <a:lnTo>
                    <a:pt x="2007831" y="318668"/>
                  </a:lnTo>
                  <a:lnTo>
                    <a:pt x="2126208" y="318668"/>
                  </a:lnTo>
                  <a:lnTo>
                    <a:pt x="2126208" y="302094"/>
                  </a:lnTo>
                  <a:lnTo>
                    <a:pt x="2017572" y="302094"/>
                  </a:lnTo>
                  <a:lnTo>
                    <a:pt x="2120709" y="202641"/>
                  </a:lnTo>
                  <a:lnTo>
                    <a:pt x="2126208" y="202641"/>
                  </a:lnTo>
                  <a:lnTo>
                    <a:pt x="2126208" y="132499"/>
                  </a:lnTo>
                  <a:lnTo>
                    <a:pt x="2070633" y="186080"/>
                  </a:lnTo>
                  <a:lnTo>
                    <a:pt x="2053450" y="186080"/>
                  </a:lnTo>
                  <a:lnTo>
                    <a:pt x="2053450" y="202641"/>
                  </a:lnTo>
                  <a:lnTo>
                    <a:pt x="2007831" y="246646"/>
                  </a:lnTo>
                  <a:lnTo>
                    <a:pt x="2007831" y="202641"/>
                  </a:lnTo>
                  <a:lnTo>
                    <a:pt x="2053450" y="202641"/>
                  </a:lnTo>
                  <a:lnTo>
                    <a:pt x="2053450" y="186080"/>
                  </a:lnTo>
                  <a:lnTo>
                    <a:pt x="2007831" y="186080"/>
                  </a:lnTo>
                  <a:lnTo>
                    <a:pt x="2007831" y="86639"/>
                  </a:lnTo>
                  <a:lnTo>
                    <a:pt x="2126208" y="86639"/>
                  </a:lnTo>
                  <a:lnTo>
                    <a:pt x="2126208" y="70065"/>
                  </a:lnTo>
                  <a:lnTo>
                    <a:pt x="2007831" y="70065"/>
                  </a:lnTo>
                  <a:lnTo>
                    <a:pt x="2007831" y="0"/>
                  </a:lnTo>
                  <a:lnTo>
                    <a:pt x="1991245" y="0"/>
                  </a:lnTo>
                  <a:lnTo>
                    <a:pt x="1991245" y="534111"/>
                  </a:lnTo>
                  <a:lnTo>
                    <a:pt x="1872869" y="534111"/>
                  </a:lnTo>
                  <a:lnTo>
                    <a:pt x="1872869" y="441629"/>
                  </a:lnTo>
                  <a:lnTo>
                    <a:pt x="1880069" y="434670"/>
                  </a:lnTo>
                  <a:lnTo>
                    <a:pt x="1991245" y="434670"/>
                  </a:lnTo>
                  <a:lnTo>
                    <a:pt x="1991245" y="418096"/>
                  </a:lnTo>
                  <a:lnTo>
                    <a:pt x="1897265" y="418096"/>
                  </a:lnTo>
                  <a:lnTo>
                    <a:pt x="1991245" y="327482"/>
                  </a:lnTo>
                  <a:lnTo>
                    <a:pt x="1991245" y="262636"/>
                  </a:lnTo>
                  <a:lnTo>
                    <a:pt x="1950313" y="302094"/>
                  </a:lnTo>
                  <a:lnTo>
                    <a:pt x="1933117" y="302094"/>
                  </a:lnTo>
                  <a:lnTo>
                    <a:pt x="1933117" y="318668"/>
                  </a:lnTo>
                  <a:lnTo>
                    <a:pt x="1872869" y="376783"/>
                  </a:lnTo>
                  <a:lnTo>
                    <a:pt x="1872869" y="318668"/>
                  </a:lnTo>
                  <a:lnTo>
                    <a:pt x="1933117" y="318668"/>
                  </a:lnTo>
                  <a:lnTo>
                    <a:pt x="1933117" y="302094"/>
                  </a:lnTo>
                  <a:lnTo>
                    <a:pt x="1872869" y="302094"/>
                  </a:lnTo>
                  <a:lnTo>
                    <a:pt x="1872869" y="202641"/>
                  </a:lnTo>
                  <a:lnTo>
                    <a:pt x="1991245" y="202641"/>
                  </a:lnTo>
                  <a:lnTo>
                    <a:pt x="1991245" y="186080"/>
                  </a:lnTo>
                  <a:lnTo>
                    <a:pt x="1872869" y="186080"/>
                  </a:lnTo>
                  <a:lnTo>
                    <a:pt x="1872869" y="86639"/>
                  </a:lnTo>
                  <a:lnTo>
                    <a:pt x="1991245" y="86639"/>
                  </a:lnTo>
                  <a:lnTo>
                    <a:pt x="1991245" y="70065"/>
                  </a:lnTo>
                  <a:lnTo>
                    <a:pt x="1872869" y="70065"/>
                  </a:lnTo>
                  <a:lnTo>
                    <a:pt x="1872869" y="0"/>
                  </a:lnTo>
                  <a:lnTo>
                    <a:pt x="1856295" y="0"/>
                  </a:lnTo>
                  <a:lnTo>
                    <a:pt x="1856295" y="534111"/>
                  </a:lnTo>
                  <a:lnTo>
                    <a:pt x="1776945" y="534111"/>
                  </a:lnTo>
                  <a:lnTo>
                    <a:pt x="1856295" y="457606"/>
                  </a:lnTo>
                  <a:lnTo>
                    <a:pt x="1856295" y="392760"/>
                  </a:lnTo>
                  <a:lnTo>
                    <a:pt x="1830006" y="418096"/>
                  </a:lnTo>
                  <a:lnTo>
                    <a:pt x="1812810" y="418096"/>
                  </a:lnTo>
                  <a:lnTo>
                    <a:pt x="1812810" y="434670"/>
                  </a:lnTo>
                  <a:lnTo>
                    <a:pt x="1737918" y="506895"/>
                  </a:lnTo>
                  <a:lnTo>
                    <a:pt x="1737918" y="434670"/>
                  </a:lnTo>
                  <a:lnTo>
                    <a:pt x="1812810" y="434670"/>
                  </a:lnTo>
                  <a:lnTo>
                    <a:pt x="1812810" y="418096"/>
                  </a:lnTo>
                  <a:lnTo>
                    <a:pt x="1737918" y="418096"/>
                  </a:lnTo>
                  <a:lnTo>
                    <a:pt x="1737918" y="318668"/>
                  </a:lnTo>
                  <a:lnTo>
                    <a:pt x="1856295" y="318668"/>
                  </a:lnTo>
                  <a:lnTo>
                    <a:pt x="1856295" y="302094"/>
                  </a:lnTo>
                  <a:lnTo>
                    <a:pt x="1737918" y="302094"/>
                  </a:lnTo>
                  <a:lnTo>
                    <a:pt x="1737918" y="202641"/>
                  </a:lnTo>
                  <a:lnTo>
                    <a:pt x="1856295" y="202641"/>
                  </a:lnTo>
                  <a:lnTo>
                    <a:pt x="1856295" y="186080"/>
                  </a:lnTo>
                  <a:lnTo>
                    <a:pt x="1737918" y="186080"/>
                  </a:lnTo>
                  <a:lnTo>
                    <a:pt x="1737918" y="86639"/>
                  </a:lnTo>
                  <a:lnTo>
                    <a:pt x="1856295" y="86639"/>
                  </a:lnTo>
                  <a:lnTo>
                    <a:pt x="1856295" y="70065"/>
                  </a:lnTo>
                  <a:lnTo>
                    <a:pt x="1737918" y="70065"/>
                  </a:lnTo>
                  <a:lnTo>
                    <a:pt x="1737918" y="0"/>
                  </a:lnTo>
                  <a:lnTo>
                    <a:pt x="1721358" y="0"/>
                  </a:lnTo>
                  <a:lnTo>
                    <a:pt x="1721358" y="522871"/>
                  </a:lnTo>
                  <a:lnTo>
                    <a:pt x="1709686" y="534111"/>
                  </a:lnTo>
                  <a:lnTo>
                    <a:pt x="1602968" y="534111"/>
                  </a:lnTo>
                  <a:lnTo>
                    <a:pt x="1602968" y="434670"/>
                  </a:lnTo>
                  <a:lnTo>
                    <a:pt x="1721358" y="434670"/>
                  </a:lnTo>
                  <a:lnTo>
                    <a:pt x="1721358" y="418096"/>
                  </a:lnTo>
                  <a:lnTo>
                    <a:pt x="1602968" y="418096"/>
                  </a:lnTo>
                  <a:lnTo>
                    <a:pt x="1602968" y="318668"/>
                  </a:lnTo>
                  <a:lnTo>
                    <a:pt x="1721358" y="318668"/>
                  </a:lnTo>
                  <a:lnTo>
                    <a:pt x="1721358" y="302094"/>
                  </a:lnTo>
                  <a:lnTo>
                    <a:pt x="1602968" y="302094"/>
                  </a:lnTo>
                  <a:lnTo>
                    <a:pt x="1602968" y="202641"/>
                  </a:lnTo>
                  <a:lnTo>
                    <a:pt x="1721358" y="202641"/>
                  </a:lnTo>
                  <a:lnTo>
                    <a:pt x="1721358" y="186080"/>
                  </a:lnTo>
                  <a:lnTo>
                    <a:pt x="1602968" y="186080"/>
                  </a:lnTo>
                  <a:lnTo>
                    <a:pt x="1602968" y="86639"/>
                  </a:lnTo>
                  <a:lnTo>
                    <a:pt x="1721358" y="86639"/>
                  </a:lnTo>
                  <a:lnTo>
                    <a:pt x="1721358" y="70065"/>
                  </a:lnTo>
                  <a:lnTo>
                    <a:pt x="1602968" y="70065"/>
                  </a:lnTo>
                  <a:lnTo>
                    <a:pt x="1602968" y="0"/>
                  </a:lnTo>
                  <a:lnTo>
                    <a:pt x="1586395" y="0"/>
                  </a:lnTo>
                  <a:lnTo>
                    <a:pt x="1586395" y="534111"/>
                  </a:lnTo>
                  <a:lnTo>
                    <a:pt x="1468018" y="534111"/>
                  </a:lnTo>
                  <a:lnTo>
                    <a:pt x="1468018" y="434670"/>
                  </a:lnTo>
                  <a:lnTo>
                    <a:pt x="1586395" y="434670"/>
                  </a:lnTo>
                  <a:lnTo>
                    <a:pt x="1586395" y="418096"/>
                  </a:lnTo>
                  <a:lnTo>
                    <a:pt x="1468018" y="418096"/>
                  </a:lnTo>
                  <a:lnTo>
                    <a:pt x="1468018" y="318668"/>
                  </a:lnTo>
                  <a:lnTo>
                    <a:pt x="1586395" y="318668"/>
                  </a:lnTo>
                  <a:lnTo>
                    <a:pt x="1586395" y="302094"/>
                  </a:lnTo>
                  <a:lnTo>
                    <a:pt x="1468018" y="302094"/>
                  </a:lnTo>
                  <a:lnTo>
                    <a:pt x="1468018" y="202641"/>
                  </a:lnTo>
                  <a:lnTo>
                    <a:pt x="1586395" y="202641"/>
                  </a:lnTo>
                  <a:lnTo>
                    <a:pt x="1586395" y="186080"/>
                  </a:lnTo>
                  <a:lnTo>
                    <a:pt x="1468018" y="186080"/>
                  </a:lnTo>
                  <a:lnTo>
                    <a:pt x="1468018" y="86639"/>
                  </a:lnTo>
                  <a:lnTo>
                    <a:pt x="1586395" y="86639"/>
                  </a:lnTo>
                  <a:lnTo>
                    <a:pt x="1586395" y="70065"/>
                  </a:lnTo>
                  <a:lnTo>
                    <a:pt x="1468018" y="70065"/>
                  </a:lnTo>
                  <a:lnTo>
                    <a:pt x="1468018" y="0"/>
                  </a:lnTo>
                  <a:lnTo>
                    <a:pt x="1451444" y="0"/>
                  </a:lnTo>
                  <a:lnTo>
                    <a:pt x="1451444" y="70065"/>
                  </a:lnTo>
                  <a:lnTo>
                    <a:pt x="1373327" y="70065"/>
                  </a:lnTo>
                  <a:lnTo>
                    <a:pt x="1373327" y="86639"/>
                  </a:lnTo>
                  <a:lnTo>
                    <a:pt x="1451444" y="86639"/>
                  </a:lnTo>
                  <a:lnTo>
                    <a:pt x="1451444" y="186080"/>
                  </a:lnTo>
                  <a:lnTo>
                    <a:pt x="1373327" y="186080"/>
                  </a:lnTo>
                  <a:lnTo>
                    <a:pt x="1373327" y="202641"/>
                  </a:lnTo>
                  <a:lnTo>
                    <a:pt x="1451444" y="202641"/>
                  </a:lnTo>
                  <a:lnTo>
                    <a:pt x="1451444" y="302094"/>
                  </a:lnTo>
                  <a:lnTo>
                    <a:pt x="1373327" y="302094"/>
                  </a:lnTo>
                  <a:lnTo>
                    <a:pt x="1373327" y="318668"/>
                  </a:lnTo>
                  <a:lnTo>
                    <a:pt x="1451444" y="318668"/>
                  </a:lnTo>
                  <a:lnTo>
                    <a:pt x="1451444" y="418096"/>
                  </a:lnTo>
                  <a:lnTo>
                    <a:pt x="1373327" y="418096"/>
                  </a:lnTo>
                  <a:lnTo>
                    <a:pt x="1373327" y="434670"/>
                  </a:lnTo>
                  <a:lnTo>
                    <a:pt x="1451444" y="434670"/>
                  </a:lnTo>
                  <a:lnTo>
                    <a:pt x="1451444" y="534111"/>
                  </a:lnTo>
                  <a:lnTo>
                    <a:pt x="1373327" y="534111"/>
                  </a:lnTo>
                  <a:lnTo>
                    <a:pt x="1373327" y="550684"/>
                  </a:lnTo>
                  <a:lnTo>
                    <a:pt x="1451444" y="550684"/>
                  </a:lnTo>
                  <a:lnTo>
                    <a:pt x="1451444" y="590918"/>
                  </a:lnTo>
                  <a:lnTo>
                    <a:pt x="1468018" y="590918"/>
                  </a:lnTo>
                  <a:lnTo>
                    <a:pt x="1468018" y="550684"/>
                  </a:lnTo>
                  <a:lnTo>
                    <a:pt x="1586395" y="550684"/>
                  </a:lnTo>
                  <a:lnTo>
                    <a:pt x="1586395" y="590918"/>
                  </a:lnTo>
                  <a:lnTo>
                    <a:pt x="1602968" y="590918"/>
                  </a:lnTo>
                  <a:lnTo>
                    <a:pt x="1602968" y="550684"/>
                  </a:lnTo>
                  <a:lnTo>
                    <a:pt x="1692490" y="550684"/>
                  </a:lnTo>
                  <a:lnTo>
                    <a:pt x="1642529" y="598868"/>
                  </a:lnTo>
                  <a:lnTo>
                    <a:pt x="1637220" y="606463"/>
                  </a:lnTo>
                  <a:lnTo>
                    <a:pt x="1635290" y="615200"/>
                  </a:lnTo>
                  <a:lnTo>
                    <a:pt x="1636788" y="624027"/>
                  </a:lnTo>
                  <a:lnTo>
                    <a:pt x="1641716" y="631875"/>
                  </a:lnTo>
                  <a:lnTo>
                    <a:pt x="1649310" y="637184"/>
                  </a:lnTo>
                  <a:lnTo>
                    <a:pt x="1658048" y="639114"/>
                  </a:lnTo>
                  <a:lnTo>
                    <a:pt x="1666862" y="637616"/>
                  </a:lnTo>
                  <a:lnTo>
                    <a:pt x="1674710" y="632688"/>
                  </a:lnTo>
                  <a:lnTo>
                    <a:pt x="1721358" y="587717"/>
                  </a:lnTo>
                  <a:lnTo>
                    <a:pt x="1721358" y="590918"/>
                  </a:lnTo>
                  <a:lnTo>
                    <a:pt x="1737918" y="590918"/>
                  </a:lnTo>
                  <a:lnTo>
                    <a:pt x="1737918" y="571754"/>
                  </a:lnTo>
                  <a:lnTo>
                    <a:pt x="1759750" y="550684"/>
                  </a:lnTo>
                  <a:lnTo>
                    <a:pt x="1856295" y="550684"/>
                  </a:lnTo>
                  <a:lnTo>
                    <a:pt x="1856295" y="590918"/>
                  </a:lnTo>
                  <a:lnTo>
                    <a:pt x="1872869" y="590918"/>
                  </a:lnTo>
                  <a:lnTo>
                    <a:pt x="1872869" y="550684"/>
                  </a:lnTo>
                  <a:lnTo>
                    <a:pt x="1991245" y="550684"/>
                  </a:lnTo>
                  <a:lnTo>
                    <a:pt x="1991245" y="590918"/>
                  </a:lnTo>
                  <a:lnTo>
                    <a:pt x="2007831" y="590918"/>
                  </a:lnTo>
                  <a:lnTo>
                    <a:pt x="2007831" y="550684"/>
                  </a:lnTo>
                  <a:lnTo>
                    <a:pt x="2126208" y="550684"/>
                  </a:lnTo>
                  <a:lnTo>
                    <a:pt x="2126208" y="590918"/>
                  </a:lnTo>
                  <a:lnTo>
                    <a:pt x="2142769" y="590918"/>
                  </a:lnTo>
                  <a:lnTo>
                    <a:pt x="2142769" y="550684"/>
                  </a:lnTo>
                  <a:lnTo>
                    <a:pt x="2194864" y="550684"/>
                  </a:lnTo>
                  <a:lnTo>
                    <a:pt x="2194864" y="534111"/>
                  </a:lnTo>
                  <a:lnTo>
                    <a:pt x="2142769" y="534111"/>
                  </a:lnTo>
                  <a:lnTo>
                    <a:pt x="2142769" y="434670"/>
                  </a:lnTo>
                  <a:lnTo>
                    <a:pt x="2194864" y="434670"/>
                  </a:lnTo>
                  <a:lnTo>
                    <a:pt x="2194864" y="418096"/>
                  </a:lnTo>
                  <a:lnTo>
                    <a:pt x="2142769" y="418096"/>
                  </a:lnTo>
                  <a:lnTo>
                    <a:pt x="2142769" y="318668"/>
                  </a:lnTo>
                  <a:lnTo>
                    <a:pt x="2194864" y="318668"/>
                  </a:lnTo>
                  <a:lnTo>
                    <a:pt x="2194864" y="302094"/>
                  </a:lnTo>
                  <a:lnTo>
                    <a:pt x="2142769" y="302094"/>
                  </a:lnTo>
                  <a:lnTo>
                    <a:pt x="2142769" y="202641"/>
                  </a:lnTo>
                  <a:lnTo>
                    <a:pt x="2194864" y="202641"/>
                  </a:lnTo>
                  <a:lnTo>
                    <a:pt x="2194864" y="186080"/>
                  </a:lnTo>
                  <a:lnTo>
                    <a:pt x="2142769" y="186080"/>
                  </a:lnTo>
                  <a:lnTo>
                    <a:pt x="2142769" y="181381"/>
                  </a:lnTo>
                  <a:lnTo>
                    <a:pt x="2249614" y="78359"/>
                  </a:lnTo>
                  <a:lnTo>
                    <a:pt x="2254923" y="70764"/>
                  </a:lnTo>
                  <a:lnTo>
                    <a:pt x="2256853" y="62026"/>
                  </a:lnTo>
                  <a:close/>
                </a:path>
              </a:pathLst>
            </a:custGeom>
            <a:solidFill>
              <a:srgbClr val="FFFFFF"/>
            </a:solidFill>
          </p:spPr>
          <p:txBody>
            <a:bodyPr wrap="square" lIns="0" tIns="0" rIns="0" bIns="0" rtlCol="0"/>
            <a:lstStyle/>
            <a:p>
              <a:endParaRPr/>
            </a:p>
          </p:txBody>
        </p:sp>
      </p:grpSp>
      <p:sp>
        <p:nvSpPr>
          <p:cNvPr id="12" name="object 3">
            <a:extLst>
              <a:ext uri="{FF2B5EF4-FFF2-40B4-BE49-F238E27FC236}">
                <a16:creationId xmlns:a16="http://schemas.microsoft.com/office/drawing/2014/main" id="{92EE9AB4-6BE8-4941-BBDF-1846770B5345}"/>
              </a:ext>
            </a:extLst>
          </p:cNvPr>
          <p:cNvSpPr/>
          <p:nvPr/>
        </p:nvSpPr>
        <p:spPr>
          <a:xfrm>
            <a:off x="7462182" y="2716855"/>
            <a:ext cx="1221973"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FF9254"/>
          </a:solidFill>
        </p:spPr>
        <p:txBody>
          <a:bodyPr wrap="square" lIns="0" tIns="0" rIns="0" bIns="0" rtlCol="0"/>
          <a:lstStyle/>
          <a:p>
            <a:endParaRPr/>
          </a:p>
        </p:txBody>
      </p:sp>
      <p:sp>
        <p:nvSpPr>
          <p:cNvPr id="13" name="object 4">
            <a:extLst>
              <a:ext uri="{FF2B5EF4-FFF2-40B4-BE49-F238E27FC236}">
                <a16:creationId xmlns:a16="http://schemas.microsoft.com/office/drawing/2014/main" id="{750DB6F1-0911-8F48-BE11-353FCEDB88EC}"/>
              </a:ext>
            </a:extLst>
          </p:cNvPr>
          <p:cNvSpPr txBox="1"/>
          <p:nvPr/>
        </p:nvSpPr>
        <p:spPr>
          <a:xfrm>
            <a:off x="7684497" y="2735326"/>
            <a:ext cx="814095"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TRUE</a:t>
            </a:r>
            <a:endParaRPr sz="2400" dirty="0">
              <a:latin typeface="Meta Pro"/>
              <a:cs typeface="Meta Pro"/>
            </a:endParaRPr>
          </a:p>
        </p:txBody>
      </p:sp>
      <p:sp>
        <p:nvSpPr>
          <p:cNvPr id="14" name="object 3">
            <a:extLst>
              <a:ext uri="{FF2B5EF4-FFF2-40B4-BE49-F238E27FC236}">
                <a16:creationId xmlns:a16="http://schemas.microsoft.com/office/drawing/2014/main" id="{71200DF8-CF8E-4749-A05A-F6FC3EEDB57E}"/>
              </a:ext>
            </a:extLst>
          </p:cNvPr>
          <p:cNvSpPr/>
          <p:nvPr/>
        </p:nvSpPr>
        <p:spPr>
          <a:xfrm>
            <a:off x="5255430" y="3375223"/>
            <a:ext cx="1221973" cy="386633"/>
          </a:xfrm>
          <a:custGeom>
            <a:avLst/>
            <a:gdLst/>
            <a:ahLst/>
            <a:cxnLst/>
            <a:rect l="l" t="t" r="r" b="b"/>
            <a:pathLst>
              <a:path w="875030" h="276860">
                <a:moveTo>
                  <a:pt x="736422" y="0"/>
                </a:moveTo>
                <a:lnTo>
                  <a:pt x="138214" y="0"/>
                </a:lnTo>
                <a:lnTo>
                  <a:pt x="94530" y="7046"/>
                </a:lnTo>
                <a:lnTo>
                  <a:pt x="56589" y="26669"/>
                </a:lnTo>
                <a:lnTo>
                  <a:pt x="26669" y="56589"/>
                </a:lnTo>
                <a:lnTo>
                  <a:pt x="7046" y="94530"/>
                </a:lnTo>
                <a:lnTo>
                  <a:pt x="0" y="138214"/>
                </a:lnTo>
                <a:lnTo>
                  <a:pt x="7046" y="181902"/>
                </a:lnTo>
                <a:lnTo>
                  <a:pt x="26669" y="219844"/>
                </a:lnTo>
                <a:lnTo>
                  <a:pt x="56589" y="249762"/>
                </a:lnTo>
                <a:lnTo>
                  <a:pt x="94530" y="269382"/>
                </a:lnTo>
                <a:lnTo>
                  <a:pt x="138214" y="276428"/>
                </a:lnTo>
                <a:lnTo>
                  <a:pt x="736422" y="276428"/>
                </a:lnTo>
                <a:lnTo>
                  <a:pt x="780106" y="269382"/>
                </a:lnTo>
                <a:lnTo>
                  <a:pt x="818046" y="249762"/>
                </a:lnTo>
                <a:lnTo>
                  <a:pt x="847967" y="219844"/>
                </a:lnTo>
                <a:lnTo>
                  <a:pt x="867589" y="181902"/>
                </a:lnTo>
                <a:lnTo>
                  <a:pt x="874636" y="138214"/>
                </a:lnTo>
                <a:lnTo>
                  <a:pt x="867589" y="94530"/>
                </a:lnTo>
                <a:lnTo>
                  <a:pt x="847967" y="56589"/>
                </a:lnTo>
                <a:lnTo>
                  <a:pt x="818046" y="26669"/>
                </a:lnTo>
                <a:lnTo>
                  <a:pt x="780106" y="7046"/>
                </a:lnTo>
                <a:lnTo>
                  <a:pt x="736422" y="0"/>
                </a:lnTo>
                <a:close/>
              </a:path>
            </a:pathLst>
          </a:custGeom>
          <a:solidFill>
            <a:srgbClr val="FF9254"/>
          </a:solidFill>
        </p:spPr>
        <p:txBody>
          <a:bodyPr wrap="square" lIns="0" tIns="0" rIns="0" bIns="0" rtlCol="0"/>
          <a:lstStyle/>
          <a:p>
            <a:endParaRPr/>
          </a:p>
        </p:txBody>
      </p:sp>
      <p:sp>
        <p:nvSpPr>
          <p:cNvPr id="15" name="object 4">
            <a:extLst>
              <a:ext uri="{FF2B5EF4-FFF2-40B4-BE49-F238E27FC236}">
                <a16:creationId xmlns:a16="http://schemas.microsoft.com/office/drawing/2014/main" id="{DE987694-7FE4-0841-9BC6-E2F6DE99D34F}"/>
              </a:ext>
            </a:extLst>
          </p:cNvPr>
          <p:cNvSpPr txBox="1"/>
          <p:nvPr/>
        </p:nvSpPr>
        <p:spPr>
          <a:xfrm>
            <a:off x="5477745" y="3393694"/>
            <a:ext cx="814095"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TRUE</a:t>
            </a:r>
            <a:endParaRPr sz="2400" dirty="0">
              <a:latin typeface="Meta Pro"/>
              <a:cs typeface="Meta Pro"/>
            </a:endParaRPr>
          </a:p>
        </p:txBody>
      </p:sp>
      <p:sp>
        <p:nvSpPr>
          <p:cNvPr id="17" name="object 4">
            <a:extLst>
              <a:ext uri="{FF2B5EF4-FFF2-40B4-BE49-F238E27FC236}">
                <a16:creationId xmlns:a16="http://schemas.microsoft.com/office/drawing/2014/main" id="{A7B3239D-D82A-5245-A129-7F209B894EDE}"/>
              </a:ext>
            </a:extLst>
          </p:cNvPr>
          <p:cNvSpPr txBox="1"/>
          <p:nvPr/>
        </p:nvSpPr>
        <p:spPr>
          <a:xfrm>
            <a:off x="10183454" y="4149598"/>
            <a:ext cx="814095"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FALSE</a:t>
            </a:r>
            <a:endParaRPr sz="2400" dirty="0">
              <a:latin typeface="Meta Pro"/>
              <a:cs typeface="Meta Pro"/>
            </a:endParaRPr>
          </a:p>
        </p:txBody>
      </p:sp>
      <p:sp>
        <p:nvSpPr>
          <p:cNvPr id="19" name="object 4">
            <a:extLst>
              <a:ext uri="{FF2B5EF4-FFF2-40B4-BE49-F238E27FC236}">
                <a16:creationId xmlns:a16="http://schemas.microsoft.com/office/drawing/2014/main" id="{E51C67EC-9353-034F-AB7C-C07F3420019D}"/>
              </a:ext>
            </a:extLst>
          </p:cNvPr>
          <p:cNvSpPr txBox="1"/>
          <p:nvPr/>
        </p:nvSpPr>
        <p:spPr>
          <a:xfrm>
            <a:off x="9976190" y="4771390"/>
            <a:ext cx="814095"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FALSE</a:t>
            </a:r>
            <a:endParaRPr sz="2400" dirty="0">
              <a:latin typeface="Meta Pro"/>
              <a:cs typeface="Meta Pro"/>
            </a:endParaRPr>
          </a:p>
        </p:txBody>
      </p:sp>
      <p:sp>
        <p:nvSpPr>
          <p:cNvPr id="21" name="object 4">
            <a:extLst>
              <a:ext uri="{FF2B5EF4-FFF2-40B4-BE49-F238E27FC236}">
                <a16:creationId xmlns:a16="http://schemas.microsoft.com/office/drawing/2014/main" id="{6CF450C8-C036-8646-9461-BDF054D1C20D}"/>
              </a:ext>
            </a:extLst>
          </p:cNvPr>
          <p:cNvSpPr txBox="1"/>
          <p:nvPr/>
        </p:nvSpPr>
        <p:spPr>
          <a:xfrm>
            <a:off x="10732094" y="5417566"/>
            <a:ext cx="814095" cy="387286"/>
          </a:xfrm>
          <a:prstGeom prst="rect">
            <a:avLst/>
          </a:prstGeom>
        </p:spPr>
        <p:txBody>
          <a:bodyPr vert="horz" wrap="square" lIns="0" tIns="17780" rIns="0" bIns="0" rtlCol="0">
            <a:spAutoFit/>
          </a:bodyPr>
          <a:lstStyle/>
          <a:p>
            <a:pPr marL="12700">
              <a:lnSpc>
                <a:spcPct val="100000"/>
              </a:lnSpc>
              <a:spcBef>
                <a:spcPts val="140"/>
              </a:spcBef>
            </a:pPr>
            <a:r>
              <a:rPr lang="en-US" sz="2400" b="1" spc="-10" dirty="0">
                <a:solidFill>
                  <a:srgbClr val="FFF4EE"/>
                </a:solidFill>
                <a:latin typeface="Meta Pro"/>
                <a:cs typeface="Meta Pro"/>
              </a:rPr>
              <a:t>FALSE</a:t>
            </a:r>
            <a:endParaRPr sz="2400" dirty="0">
              <a:latin typeface="Meta Pro"/>
              <a:cs typeface="Meta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15"/>
          <p:cNvSpPr txBox="1">
            <a:spLocks noGrp="1"/>
          </p:cNvSpPr>
          <p:nvPr>
            <p:ph type="body" idx="1"/>
          </p:nvPr>
        </p:nvSpPr>
        <p:spPr>
          <a:xfrm>
            <a:off x="1583335" y="3772178"/>
            <a:ext cx="4392168" cy="2669263"/>
          </a:xfrm>
          <a:prstGeom prst="rect">
            <a:avLst/>
          </a:prstGeom>
          <a:noFill/>
          <a:ln>
            <a:noFill/>
          </a:ln>
        </p:spPr>
        <p:txBody>
          <a:bodyPr spcFirstLastPara="1" wrap="square" lIns="91425" tIns="45700" rIns="91425" bIns="45700" anchor="t" anchorCtr="0">
            <a:noAutofit/>
          </a:bodyPr>
          <a:lstStyle/>
          <a:p>
            <a:pPr marL="406400" lvl="0" indent="-406400" algn="l" rtl="0">
              <a:lnSpc>
                <a:spcPct val="90000"/>
              </a:lnSpc>
              <a:spcBef>
                <a:spcPts val="0"/>
              </a:spcBef>
              <a:spcAft>
                <a:spcPts val="0"/>
              </a:spcAft>
              <a:buClr>
                <a:schemeClr val="dk1"/>
              </a:buClr>
              <a:buSzPts val="2400"/>
              <a:buChar char="•"/>
            </a:pPr>
            <a:r>
              <a:rPr lang="en-US" sz="2200" i="0" u="none" strike="noStrike" dirty="0">
                <a:latin typeface="Meta Pro Book" panose="02000603040000020004" pitchFamily="2" charset="0"/>
                <a:sym typeface="Calibri"/>
              </a:rPr>
              <a:t>Getting High School Credit for Dual Enrollment Classes Depends On the Class</a:t>
            </a:r>
            <a:endParaRPr sz="2200" dirty="0">
              <a:latin typeface="Meta Pro Book" panose="02000603040000020004" pitchFamily="2" charset="0"/>
              <a:sym typeface="Calibri"/>
            </a:endParaRPr>
          </a:p>
          <a:p>
            <a:pPr marL="406400" lvl="0" indent="-406400" algn="l" rtl="0">
              <a:lnSpc>
                <a:spcPct val="90000"/>
              </a:lnSpc>
              <a:spcBef>
                <a:spcPts val="1600"/>
              </a:spcBef>
              <a:spcAft>
                <a:spcPts val="0"/>
              </a:spcAft>
              <a:buClr>
                <a:schemeClr val="dk1"/>
              </a:buClr>
              <a:buSzPts val="2400"/>
              <a:buChar char="•"/>
            </a:pPr>
            <a:r>
              <a:rPr lang="en-US" sz="2200" i="0" u="none" strike="noStrike" dirty="0">
                <a:latin typeface="Meta Pro Book" panose="02000603040000020004" pitchFamily="2" charset="0"/>
                <a:sym typeface="Calibri"/>
              </a:rPr>
              <a:t>Your Grades Matter</a:t>
            </a:r>
            <a:endParaRPr sz="2200" dirty="0">
              <a:latin typeface="Meta Pro Book" panose="02000603040000020004" pitchFamily="2" charset="0"/>
              <a:sym typeface="Calibri"/>
            </a:endParaRPr>
          </a:p>
          <a:p>
            <a:pPr marL="406400" lvl="0" indent="-406400" algn="l" rtl="0">
              <a:lnSpc>
                <a:spcPct val="90000"/>
              </a:lnSpc>
              <a:spcBef>
                <a:spcPts val="1600"/>
              </a:spcBef>
              <a:spcAft>
                <a:spcPts val="0"/>
              </a:spcAft>
              <a:buClr>
                <a:schemeClr val="dk1"/>
              </a:buClr>
              <a:buSzPts val="2400"/>
              <a:buChar char="•"/>
            </a:pPr>
            <a:r>
              <a:rPr lang="en-US" sz="2200" i="0" u="none" strike="noStrike" dirty="0">
                <a:latin typeface="Meta Pro Book" panose="02000603040000020004" pitchFamily="2" charset="0"/>
                <a:sym typeface="Calibri"/>
              </a:rPr>
              <a:t>Dual Enrollment Could Impact Your College Financial Aid and College Eligibility</a:t>
            </a:r>
            <a:endParaRPr sz="2200" dirty="0">
              <a:latin typeface="Meta Pro Book" panose="02000603040000020004" pitchFamily="2" charset="0"/>
              <a:sym typeface="Calibri"/>
            </a:endParaRPr>
          </a:p>
        </p:txBody>
      </p:sp>
      <p:sp>
        <p:nvSpPr>
          <p:cNvPr id="6" name="object 11">
            <a:extLst>
              <a:ext uri="{FF2B5EF4-FFF2-40B4-BE49-F238E27FC236}">
                <a16:creationId xmlns:a16="http://schemas.microsoft.com/office/drawing/2014/main" id="{23D47CB1-0084-4245-8412-73D1C531B6AF}"/>
              </a:ext>
            </a:extLst>
          </p:cNvPr>
          <p:cNvSpPr txBox="1">
            <a:spLocks/>
          </p:cNvSpPr>
          <p:nvPr/>
        </p:nvSpPr>
        <p:spPr>
          <a:xfrm>
            <a:off x="1735020" y="51343"/>
            <a:ext cx="3911246" cy="1462580"/>
          </a:xfrm>
          <a:prstGeom prst="rect">
            <a:avLst/>
          </a:prstGeom>
          <a:noFill/>
          <a:ln>
            <a:noFill/>
          </a:ln>
        </p:spPr>
        <p:txBody>
          <a:bodyPr spcFirstLastPara="1" vert="horz" wrap="square" lIns="0" tIns="173355"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marR="5080" indent="975360" algn="r">
              <a:lnSpc>
                <a:spcPct val="74900"/>
              </a:lnSpc>
              <a:spcBef>
                <a:spcPts val="1365"/>
              </a:spcBef>
            </a:pPr>
            <a:r>
              <a:rPr lang="en-US" sz="4800" spc="-10" dirty="0">
                <a:solidFill>
                  <a:srgbClr val="FF9254"/>
                </a:solidFill>
                <a:latin typeface="Trade Gothic Next Cond Bold"/>
                <a:cs typeface="Trade Gothic Next Cond Bold"/>
              </a:rPr>
              <a:t>Important </a:t>
            </a:r>
            <a:r>
              <a:rPr lang="en-US" sz="4800" dirty="0">
                <a:solidFill>
                  <a:srgbClr val="FF9254"/>
                </a:solidFill>
                <a:latin typeface="Trade Gothic Next Cond Bold"/>
                <a:cs typeface="Trade Gothic Next Cond Bold"/>
              </a:rPr>
              <a:t>Things to </a:t>
            </a:r>
            <a:r>
              <a:rPr lang="en-US" sz="4800" spc="-20" dirty="0">
                <a:solidFill>
                  <a:srgbClr val="FF9254"/>
                </a:solidFill>
                <a:latin typeface="Trade Gothic Next Cond Bold"/>
                <a:cs typeface="Trade Gothic Next Cond Bold"/>
              </a:rPr>
              <a:t>Know</a:t>
            </a:r>
            <a:endParaRPr lang="en-US" sz="4800" dirty="0">
              <a:latin typeface="Trade Gothic Next Cond Bold"/>
              <a:cs typeface="Trade Gothic Next Cond Bold"/>
            </a:endParaRPr>
          </a:p>
        </p:txBody>
      </p:sp>
      <p:sp>
        <p:nvSpPr>
          <p:cNvPr id="7" name="object 12">
            <a:extLst>
              <a:ext uri="{FF2B5EF4-FFF2-40B4-BE49-F238E27FC236}">
                <a16:creationId xmlns:a16="http://schemas.microsoft.com/office/drawing/2014/main" id="{31FE2A47-7D0A-1346-A5E1-18D300B050D7}"/>
              </a:ext>
            </a:extLst>
          </p:cNvPr>
          <p:cNvSpPr txBox="1"/>
          <p:nvPr/>
        </p:nvSpPr>
        <p:spPr>
          <a:xfrm>
            <a:off x="2215628" y="1327256"/>
            <a:ext cx="3378113" cy="971420"/>
          </a:xfrm>
          <a:prstGeom prst="rect">
            <a:avLst/>
          </a:prstGeom>
        </p:spPr>
        <p:txBody>
          <a:bodyPr vert="horz" wrap="square" lIns="0" tIns="17145" rIns="0" bIns="0" rtlCol="0">
            <a:spAutoFit/>
          </a:bodyPr>
          <a:lstStyle/>
          <a:p>
            <a:pPr marL="12700" algn="r">
              <a:lnSpc>
                <a:spcPct val="100000"/>
              </a:lnSpc>
              <a:spcBef>
                <a:spcPts val="135"/>
              </a:spcBef>
            </a:pPr>
            <a:r>
              <a:rPr sz="6200" b="1" spc="-10" dirty="0">
                <a:solidFill>
                  <a:srgbClr val="B32A35"/>
                </a:solidFill>
                <a:latin typeface="Trade Gothic Next HvyCd"/>
                <a:cs typeface="Trade Gothic Next HvyCd"/>
              </a:rPr>
              <a:t>BEFORE</a:t>
            </a:r>
            <a:endParaRPr sz="6200" dirty="0">
              <a:latin typeface="Trade Gothic Next HvyCd"/>
              <a:cs typeface="Trade Gothic Next HvyCd"/>
            </a:endParaRPr>
          </a:p>
        </p:txBody>
      </p:sp>
      <p:sp>
        <p:nvSpPr>
          <p:cNvPr id="8" name="object 13">
            <a:extLst>
              <a:ext uri="{FF2B5EF4-FFF2-40B4-BE49-F238E27FC236}">
                <a16:creationId xmlns:a16="http://schemas.microsoft.com/office/drawing/2014/main" id="{B78D4FDF-03AE-884E-B984-AECAF10EDBB3}"/>
              </a:ext>
            </a:extLst>
          </p:cNvPr>
          <p:cNvSpPr txBox="1"/>
          <p:nvPr/>
        </p:nvSpPr>
        <p:spPr>
          <a:xfrm>
            <a:off x="1645920" y="2034716"/>
            <a:ext cx="3911246" cy="1292790"/>
          </a:xfrm>
          <a:prstGeom prst="rect">
            <a:avLst/>
          </a:prstGeom>
        </p:spPr>
        <p:txBody>
          <a:bodyPr vert="horz" wrap="square" lIns="0" tIns="173355" rIns="0" bIns="0" rtlCol="0">
            <a:spAutoFit/>
          </a:bodyPr>
          <a:lstStyle/>
          <a:p>
            <a:pPr marL="12700" marR="5080" indent="1544320" algn="r">
              <a:lnSpc>
                <a:spcPct val="74900"/>
              </a:lnSpc>
              <a:spcBef>
                <a:spcPts val="1365"/>
              </a:spcBef>
            </a:pPr>
            <a:r>
              <a:rPr sz="4800" b="1" spc="-10" dirty="0">
                <a:solidFill>
                  <a:srgbClr val="B32A35"/>
                </a:solidFill>
                <a:latin typeface="Trade Gothic Next HvyCd"/>
                <a:cs typeface="Trade Gothic Next HvyCd"/>
              </a:rPr>
              <a:t>Starting </a:t>
            </a:r>
            <a:r>
              <a:rPr sz="4800" b="1" dirty="0">
                <a:solidFill>
                  <a:srgbClr val="B32A35"/>
                </a:solidFill>
                <a:latin typeface="Trade Gothic Next HvyCd"/>
                <a:cs typeface="Trade Gothic Next HvyCd"/>
              </a:rPr>
              <a:t>Dual</a:t>
            </a:r>
            <a:r>
              <a:rPr sz="4800" b="1" spc="-15" dirty="0">
                <a:solidFill>
                  <a:srgbClr val="B32A35"/>
                </a:solidFill>
                <a:latin typeface="Trade Gothic Next HvyCd"/>
                <a:cs typeface="Trade Gothic Next HvyCd"/>
              </a:rPr>
              <a:t> </a:t>
            </a:r>
            <a:r>
              <a:rPr sz="4800" b="1" spc="-10" dirty="0">
                <a:solidFill>
                  <a:srgbClr val="B32A35"/>
                </a:solidFill>
                <a:latin typeface="Trade Gothic Next HvyCd"/>
                <a:cs typeface="Trade Gothic Next HvyCd"/>
              </a:rPr>
              <a:t>Enrollment</a:t>
            </a:r>
            <a:endParaRPr sz="4800" dirty="0">
              <a:latin typeface="Trade Gothic Next HvyCd"/>
              <a:cs typeface="Trade Gothic Next HvyCd"/>
            </a:endParaRPr>
          </a:p>
        </p:txBody>
      </p:sp>
      <p:grpSp>
        <p:nvGrpSpPr>
          <p:cNvPr id="9" name="object 14">
            <a:extLst>
              <a:ext uri="{FF2B5EF4-FFF2-40B4-BE49-F238E27FC236}">
                <a16:creationId xmlns:a16="http://schemas.microsoft.com/office/drawing/2014/main" id="{0D437763-B8E5-5A4D-A9DD-28B1A0E08BEF}"/>
              </a:ext>
            </a:extLst>
          </p:cNvPr>
          <p:cNvGrpSpPr/>
          <p:nvPr/>
        </p:nvGrpSpPr>
        <p:grpSpPr>
          <a:xfrm>
            <a:off x="5975310" y="-32510"/>
            <a:ext cx="5012749" cy="3714494"/>
            <a:chOff x="3746500" y="193954"/>
            <a:chExt cx="4025900" cy="2983230"/>
          </a:xfrm>
        </p:grpSpPr>
        <p:sp>
          <p:nvSpPr>
            <p:cNvPr id="10" name="object 15">
              <a:extLst>
                <a:ext uri="{FF2B5EF4-FFF2-40B4-BE49-F238E27FC236}">
                  <a16:creationId xmlns:a16="http://schemas.microsoft.com/office/drawing/2014/main" id="{183D60C1-4974-714F-B207-99C83015436F}"/>
                </a:ext>
              </a:extLst>
            </p:cNvPr>
            <p:cNvSpPr/>
            <p:nvPr/>
          </p:nvSpPr>
          <p:spPr>
            <a:xfrm>
              <a:off x="3866822" y="1001670"/>
              <a:ext cx="3851275" cy="1892300"/>
            </a:xfrm>
            <a:custGeom>
              <a:avLst/>
              <a:gdLst/>
              <a:ahLst/>
              <a:cxnLst/>
              <a:rect l="l" t="t" r="r" b="b"/>
              <a:pathLst>
                <a:path w="3851275" h="1892300">
                  <a:moveTo>
                    <a:pt x="1606583" y="0"/>
                  </a:moveTo>
                  <a:lnTo>
                    <a:pt x="1555828" y="550"/>
                  </a:lnTo>
                  <a:lnTo>
                    <a:pt x="1504873" y="2148"/>
                  </a:lnTo>
                  <a:lnTo>
                    <a:pt x="1453724" y="4805"/>
                  </a:lnTo>
                  <a:lnTo>
                    <a:pt x="1402391" y="8533"/>
                  </a:lnTo>
                  <a:lnTo>
                    <a:pt x="1333555" y="15138"/>
                  </a:lnTo>
                  <a:lnTo>
                    <a:pt x="1266645" y="23290"/>
                  </a:lnTo>
                  <a:lnTo>
                    <a:pt x="1201646" y="32943"/>
                  </a:lnTo>
                  <a:lnTo>
                    <a:pt x="1138544" y="44050"/>
                  </a:lnTo>
                  <a:lnTo>
                    <a:pt x="1077324" y="56566"/>
                  </a:lnTo>
                  <a:lnTo>
                    <a:pt x="1017971" y="70444"/>
                  </a:lnTo>
                  <a:lnTo>
                    <a:pt x="960471" y="85639"/>
                  </a:lnTo>
                  <a:lnTo>
                    <a:pt x="904808" y="102105"/>
                  </a:lnTo>
                  <a:lnTo>
                    <a:pt x="850968" y="119794"/>
                  </a:lnTo>
                  <a:lnTo>
                    <a:pt x="798937" y="138662"/>
                  </a:lnTo>
                  <a:lnTo>
                    <a:pt x="748699" y="158662"/>
                  </a:lnTo>
                  <a:lnTo>
                    <a:pt x="700240" y="179748"/>
                  </a:lnTo>
                  <a:lnTo>
                    <a:pt x="653546" y="201873"/>
                  </a:lnTo>
                  <a:lnTo>
                    <a:pt x="608600" y="224993"/>
                  </a:lnTo>
                  <a:lnTo>
                    <a:pt x="565390" y="249061"/>
                  </a:lnTo>
                  <a:lnTo>
                    <a:pt x="523899" y="274030"/>
                  </a:lnTo>
                  <a:lnTo>
                    <a:pt x="484113" y="299855"/>
                  </a:lnTo>
                  <a:lnTo>
                    <a:pt x="446019" y="326490"/>
                  </a:lnTo>
                  <a:lnTo>
                    <a:pt x="409599" y="353888"/>
                  </a:lnTo>
                  <a:lnTo>
                    <a:pt x="374841" y="382004"/>
                  </a:lnTo>
                  <a:lnTo>
                    <a:pt x="341730" y="410791"/>
                  </a:lnTo>
                  <a:lnTo>
                    <a:pt x="310250" y="440203"/>
                  </a:lnTo>
                  <a:lnTo>
                    <a:pt x="280387" y="470194"/>
                  </a:lnTo>
                  <a:lnTo>
                    <a:pt x="252126" y="500719"/>
                  </a:lnTo>
                  <a:lnTo>
                    <a:pt x="225452" y="531731"/>
                  </a:lnTo>
                  <a:lnTo>
                    <a:pt x="200351" y="563184"/>
                  </a:lnTo>
                  <a:lnTo>
                    <a:pt x="176809" y="595031"/>
                  </a:lnTo>
                  <a:lnTo>
                    <a:pt x="154809" y="627228"/>
                  </a:lnTo>
                  <a:lnTo>
                    <a:pt x="134338" y="659727"/>
                  </a:lnTo>
                  <a:lnTo>
                    <a:pt x="97923" y="725449"/>
                  </a:lnTo>
                  <a:lnTo>
                    <a:pt x="67446" y="791830"/>
                  </a:lnTo>
                  <a:lnTo>
                    <a:pt x="42788" y="858500"/>
                  </a:lnTo>
                  <a:lnTo>
                    <a:pt x="23832" y="925092"/>
                  </a:lnTo>
                  <a:lnTo>
                    <a:pt x="10461" y="991235"/>
                  </a:lnTo>
                  <a:lnTo>
                    <a:pt x="2556" y="1056562"/>
                  </a:lnTo>
                  <a:lnTo>
                    <a:pt x="0" y="1120705"/>
                  </a:lnTo>
                  <a:lnTo>
                    <a:pt x="690" y="1152217"/>
                  </a:lnTo>
                  <a:lnTo>
                    <a:pt x="5936" y="1213891"/>
                  </a:lnTo>
                  <a:lnTo>
                    <a:pt x="16236" y="1273458"/>
                  </a:lnTo>
                  <a:lnTo>
                    <a:pt x="31472" y="1330551"/>
                  </a:lnTo>
                  <a:lnTo>
                    <a:pt x="51527" y="1384800"/>
                  </a:lnTo>
                  <a:lnTo>
                    <a:pt x="76283" y="1435837"/>
                  </a:lnTo>
                  <a:lnTo>
                    <a:pt x="105621" y="1483293"/>
                  </a:lnTo>
                  <a:lnTo>
                    <a:pt x="139425" y="1526800"/>
                  </a:lnTo>
                  <a:lnTo>
                    <a:pt x="177576" y="1565988"/>
                  </a:lnTo>
                  <a:lnTo>
                    <a:pt x="219957" y="1600491"/>
                  </a:lnTo>
                  <a:lnTo>
                    <a:pt x="267426" y="1632584"/>
                  </a:lnTo>
                  <a:lnTo>
                    <a:pt x="313596" y="1659630"/>
                  </a:lnTo>
                  <a:lnTo>
                    <a:pt x="358573" y="1681905"/>
                  </a:lnTo>
                  <a:lnTo>
                    <a:pt x="402460" y="1699687"/>
                  </a:lnTo>
                  <a:lnTo>
                    <a:pt x="445361" y="1713255"/>
                  </a:lnTo>
                  <a:lnTo>
                    <a:pt x="487382" y="1722885"/>
                  </a:lnTo>
                  <a:lnTo>
                    <a:pt x="528625" y="1728857"/>
                  </a:lnTo>
                  <a:lnTo>
                    <a:pt x="569197" y="1731447"/>
                  </a:lnTo>
                  <a:lnTo>
                    <a:pt x="609200" y="1730933"/>
                  </a:lnTo>
                  <a:lnTo>
                    <a:pt x="648740" y="1727593"/>
                  </a:lnTo>
                  <a:lnTo>
                    <a:pt x="687921" y="1721706"/>
                  </a:lnTo>
                  <a:lnTo>
                    <a:pt x="726846" y="1713548"/>
                  </a:lnTo>
                  <a:lnTo>
                    <a:pt x="765621" y="1703399"/>
                  </a:lnTo>
                  <a:lnTo>
                    <a:pt x="804349" y="1691534"/>
                  </a:lnTo>
                  <a:lnTo>
                    <a:pt x="843136" y="1678233"/>
                  </a:lnTo>
                  <a:lnTo>
                    <a:pt x="882084" y="1663773"/>
                  </a:lnTo>
                  <a:lnTo>
                    <a:pt x="921299" y="1648432"/>
                  </a:lnTo>
                  <a:lnTo>
                    <a:pt x="1041587" y="1599901"/>
                  </a:lnTo>
                  <a:lnTo>
                    <a:pt x="1082912" y="1583814"/>
                  </a:lnTo>
                  <a:lnTo>
                    <a:pt x="1125025" y="1568235"/>
                  </a:lnTo>
                  <a:lnTo>
                    <a:pt x="1168030" y="1553442"/>
                  </a:lnTo>
                  <a:lnTo>
                    <a:pt x="1212033" y="1539713"/>
                  </a:lnTo>
                  <a:lnTo>
                    <a:pt x="1257136" y="1527325"/>
                  </a:lnTo>
                  <a:lnTo>
                    <a:pt x="1303445" y="1516556"/>
                  </a:lnTo>
                  <a:lnTo>
                    <a:pt x="1361395" y="1506375"/>
                  </a:lnTo>
                  <a:lnTo>
                    <a:pt x="1415474" y="1500925"/>
                  </a:lnTo>
                  <a:lnTo>
                    <a:pt x="1466147" y="1499857"/>
                  </a:lnTo>
                  <a:lnTo>
                    <a:pt x="1513881" y="1502819"/>
                  </a:lnTo>
                  <a:lnTo>
                    <a:pt x="1559142" y="1509462"/>
                  </a:lnTo>
                  <a:lnTo>
                    <a:pt x="1602396" y="1519435"/>
                  </a:lnTo>
                  <a:lnTo>
                    <a:pt x="1644110" y="1532388"/>
                  </a:lnTo>
                  <a:lnTo>
                    <a:pt x="1684748" y="1547971"/>
                  </a:lnTo>
                  <a:lnTo>
                    <a:pt x="1724779" y="1565834"/>
                  </a:lnTo>
                  <a:lnTo>
                    <a:pt x="1764666" y="1585626"/>
                  </a:lnTo>
                  <a:lnTo>
                    <a:pt x="1804878" y="1606997"/>
                  </a:lnTo>
                  <a:lnTo>
                    <a:pt x="1888136" y="1653076"/>
                  </a:lnTo>
                  <a:lnTo>
                    <a:pt x="1932115" y="1677083"/>
                  </a:lnTo>
                  <a:lnTo>
                    <a:pt x="1978283" y="1701268"/>
                  </a:lnTo>
                  <a:lnTo>
                    <a:pt x="2027104" y="1725281"/>
                  </a:lnTo>
                  <a:lnTo>
                    <a:pt x="2090062" y="1753979"/>
                  </a:lnTo>
                  <a:lnTo>
                    <a:pt x="2151409" y="1779529"/>
                  </a:lnTo>
                  <a:lnTo>
                    <a:pt x="2211160" y="1802067"/>
                  </a:lnTo>
                  <a:lnTo>
                    <a:pt x="2269328" y="1821729"/>
                  </a:lnTo>
                  <a:lnTo>
                    <a:pt x="2325931" y="1838650"/>
                  </a:lnTo>
                  <a:lnTo>
                    <a:pt x="2380983" y="1852966"/>
                  </a:lnTo>
                  <a:lnTo>
                    <a:pt x="2434498" y="1864814"/>
                  </a:lnTo>
                  <a:lnTo>
                    <a:pt x="2486493" y="1874329"/>
                  </a:lnTo>
                  <a:lnTo>
                    <a:pt x="2536982" y="1881647"/>
                  </a:lnTo>
                  <a:lnTo>
                    <a:pt x="2585980" y="1886904"/>
                  </a:lnTo>
                  <a:lnTo>
                    <a:pt x="2633502" y="1890236"/>
                  </a:lnTo>
                  <a:lnTo>
                    <a:pt x="2679565" y="1891778"/>
                  </a:lnTo>
                  <a:lnTo>
                    <a:pt x="2724182" y="1891667"/>
                  </a:lnTo>
                  <a:lnTo>
                    <a:pt x="2767369" y="1890039"/>
                  </a:lnTo>
                  <a:lnTo>
                    <a:pt x="2809141" y="1887028"/>
                  </a:lnTo>
                  <a:lnTo>
                    <a:pt x="2849514" y="1882772"/>
                  </a:lnTo>
                  <a:lnTo>
                    <a:pt x="2888501" y="1877406"/>
                  </a:lnTo>
                  <a:lnTo>
                    <a:pt x="2926119" y="1871067"/>
                  </a:lnTo>
                  <a:lnTo>
                    <a:pt x="3006107" y="1853365"/>
                  </a:lnTo>
                  <a:lnTo>
                    <a:pt x="3051602" y="1839934"/>
                  </a:lnTo>
                  <a:lnTo>
                    <a:pt x="3098581" y="1823874"/>
                  </a:lnTo>
                  <a:lnTo>
                    <a:pt x="3146760" y="1805466"/>
                  </a:lnTo>
                  <a:lnTo>
                    <a:pt x="3195852" y="1784989"/>
                  </a:lnTo>
                  <a:lnTo>
                    <a:pt x="3245572" y="1762722"/>
                  </a:lnTo>
                  <a:lnTo>
                    <a:pt x="3295633" y="1738945"/>
                  </a:lnTo>
                  <a:lnTo>
                    <a:pt x="3345750" y="1713939"/>
                  </a:lnTo>
                  <a:lnTo>
                    <a:pt x="3395637" y="1687982"/>
                  </a:lnTo>
                  <a:lnTo>
                    <a:pt x="3445009" y="1661355"/>
                  </a:lnTo>
                  <a:lnTo>
                    <a:pt x="3493579" y="1634336"/>
                  </a:lnTo>
                  <a:lnTo>
                    <a:pt x="3541063" y="1607206"/>
                  </a:lnTo>
                  <a:lnTo>
                    <a:pt x="3587173" y="1580245"/>
                  </a:lnTo>
                  <a:lnTo>
                    <a:pt x="3631625" y="1553731"/>
                  </a:lnTo>
                  <a:lnTo>
                    <a:pt x="3674132" y="1527945"/>
                  </a:lnTo>
                  <a:lnTo>
                    <a:pt x="3752170" y="1479675"/>
                  </a:lnTo>
                  <a:lnTo>
                    <a:pt x="3787183" y="1454658"/>
                  </a:lnTo>
                  <a:lnTo>
                    <a:pt x="3814494" y="1427614"/>
                  </a:lnTo>
                  <a:lnTo>
                    <a:pt x="3846400" y="1366968"/>
                  </a:lnTo>
                  <a:lnTo>
                    <a:pt x="3851192" y="1333127"/>
                  </a:lnTo>
                  <a:lnTo>
                    <a:pt x="3848673" y="1296780"/>
                  </a:lnTo>
                  <a:lnTo>
                    <a:pt x="3838941" y="1257807"/>
                  </a:lnTo>
                  <a:lnTo>
                    <a:pt x="3822094" y="1216089"/>
                  </a:lnTo>
                  <a:lnTo>
                    <a:pt x="3798230" y="1171505"/>
                  </a:lnTo>
                  <a:lnTo>
                    <a:pt x="3767448" y="1123937"/>
                  </a:lnTo>
                  <a:lnTo>
                    <a:pt x="3729844" y="1073263"/>
                  </a:lnTo>
                  <a:lnTo>
                    <a:pt x="3700577" y="1036657"/>
                  </a:lnTo>
                  <a:lnTo>
                    <a:pt x="3670677" y="1000474"/>
                  </a:lnTo>
                  <a:lnTo>
                    <a:pt x="3640153" y="964725"/>
                  </a:lnTo>
                  <a:lnTo>
                    <a:pt x="3609013" y="929424"/>
                  </a:lnTo>
                  <a:lnTo>
                    <a:pt x="3577266" y="894581"/>
                  </a:lnTo>
                  <a:lnTo>
                    <a:pt x="3544920" y="860210"/>
                  </a:lnTo>
                  <a:lnTo>
                    <a:pt x="3511983" y="826323"/>
                  </a:lnTo>
                  <a:lnTo>
                    <a:pt x="3478464" y="792932"/>
                  </a:lnTo>
                  <a:lnTo>
                    <a:pt x="3444372" y="760049"/>
                  </a:lnTo>
                  <a:lnTo>
                    <a:pt x="3409715" y="727686"/>
                  </a:lnTo>
                  <a:lnTo>
                    <a:pt x="3374501" y="695856"/>
                  </a:lnTo>
                  <a:lnTo>
                    <a:pt x="3338738" y="664571"/>
                  </a:lnTo>
                  <a:lnTo>
                    <a:pt x="3302436" y="633844"/>
                  </a:lnTo>
                  <a:lnTo>
                    <a:pt x="3265603" y="603685"/>
                  </a:lnTo>
                  <a:lnTo>
                    <a:pt x="3228247" y="574108"/>
                  </a:lnTo>
                  <a:lnTo>
                    <a:pt x="3190376" y="545125"/>
                  </a:lnTo>
                  <a:lnTo>
                    <a:pt x="3152000" y="516749"/>
                  </a:lnTo>
                  <a:lnTo>
                    <a:pt x="3113126" y="488990"/>
                  </a:lnTo>
                  <a:lnTo>
                    <a:pt x="3073763" y="461862"/>
                  </a:lnTo>
                  <a:lnTo>
                    <a:pt x="3033920" y="435377"/>
                  </a:lnTo>
                  <a:lnTo>
                    <a:pt x="2993605" y="409548"/>
                  </a:lnTo>
                  <a:lnTo>
                    <a:pt x="2952826" y="384385"/>
                  </a:lnTo>
                  <a:lnTo>
                    <a:pt x="2911591" y="359902"/>
                  </a:lnTo>
                  <a:lnTo>
                    <a:pt x="2869911" y="336111"/>
                  </a:lnTo>
                  <a:lnTo>
                    <a:pt x="2827791" y="313024"/>
                  </a:lnTo>
                  <a:lnTo>
                    <a:pt x="2785243" y="290653"/>
                  </a:lnTo>
                  <a:lnTo>
                    <a:pt x="2742272" y="269011"/>
                  </a:lnTo>
                  <a:lnTo>
                    <a:pt x="2698889" y="248110"/>
                  </a:lnTo>
                  <a:lnTo>
                    <a:pt x="2655102" y="227962"/>
                  </a:lnTo>
                  <a:lnTo>
                    <a:pt x="2610918" y="208579"/>
                  </a:lnTo>
                  <a:lnTo>
                    <a:pt x="2566347" y="189973"/>
                  </a:lnTo>
                  <a:lnTo>
                    <a:pt x="2521398" y="172158"/>
                  </a:lnTo>
                  <a:lnTo>
                    <a:pt x="2476077" y="155144"/>
                  </a:lnTo>
                  <a:lnTo>
                    <a:pt x="2430394" y="138944"/>
                  </a:lnTo>
                  <a:lnTo>
                    <a:pt x="2384358" y="123572"/>
                  </a:lnTo>
                  <a:lnTo>
                    <a:pt x="2337977" y="109037"/>
                  </a:lnTo>
                  <a:lnTo>
                    <a:pt x="2291258" y="95354"/>
                  </a:lnTo>
                  <a:lnTo>
                    <a:pt x="2244212" y="82534"/>
                  </a:lnTo>
                  <a:lnTo>
                    <a:pt x="2196846" y="70590"/>
                  </a:lnTo>
                  <a:lnTo>
                    <a:pt x="2149168" y="59533"/>
                  </a:lnTo>
                  <a:lnTo>
                    <a:pt x="2101187" y="49376"/>
                  </a:lnTo>
                  <a:lnTo>
                    <a:pt x="2052912" y="40132"/>
                  </a:lnTo>
                  <a:lnTo>
                    <a:pt x="2004351" y="31812"/>
                  </a:lnTo>
                  <a:lnTo>
                    <a:pt x="1955513" y="24428"/>
                  </a:lnTo>
                  <a:lnTo>
                    <a:pt x="1906405" y="17994"/>
                  </a:lnTo>
                  <a:lnTo>
                    <a:pt x="1857037" y="12520"/>
                  </a:lnTo>
                  <a:lnTo>
                    <a:pt x="1807417" y="8020"/>
                  </a:lnTo>
                  <a:lnTo>
                    <a:pt x="1757552" y="4506"/>
                  </a:lnTo>
                  <a:lnTo>
                    <a:pt x="1707453" y="1990"/>
                  </a:lnTo>
                  <a:lnTo>
                    <a:pt x="1657127" y="483"/>
                  </a:lnTo>
                  <a:lnTo>
                    <a:pt x="1606583" y="0"/>
                  </a:lnTo>
                  <a:close/>
                </a:path>
              </a:pathLst>
            </a:custGeom>
            <a:solidFill>
              <a:srgbClr val="FF9254"/>
            </a:solidFill>
          </p:spPr>
          <p:txBody>
            <a:bodyPr wrap="square" lIns="0" tIns="0" rIns="0" bIns="0" rtlCol="0"/>
            <a:lstStyle/>
            <a:p>
              <a:endParaRPr/>
            </a:p>
          </p:txBody>
        </p:sp>
        <p:pic>
          <p:nvPicPr>
            <p:cNvPr id="11" name="object 16">
              <a:extLst>
                <a:ext uri="{FF2B5EF4-FFF2-40B4-BE49-F238E27FC236}">
                  <a16:creationId xmlns:a16="http://schemas.microsoft.com/office/drawing/2014/main" id="{4A360CD4-3BFA-1549-93C2-01E7ED7CCE3B}"/>
                </a:ext>
              </a:extLst>
            </p:cNvPr>
            <p:cNvPicPr/>
            <p:nvPr/>
          </p:nvPicPr>
          <p:blipFill>
            <a:blip r:embed="rId3" cstate="print"/>
            <a:stretch>
              <a:fillRect/>
            </a:stretch>
          </p:blipFill>
          <p:spPr>
            <a:xfrm>
              <a:off x="3761790" y="193954"/>
              <a:ext cx="4010609" cy="2982976"/>
            </a:xfrm>
            <a:prstGeom prst="rect">
              <a:avLst/>
            </a:prstGeom>
          </p:spPr>
        </p:pic>
        <p:sp>
          <p:nvSpPr>
            <p:cNvPr id="12" name="object 17">
              <a:extLst>
                <a:ext uri="{FF2B5EF4-FFF2-40B4-BE49-F238E27FC236}">
                  <a16:creationId xmlns:a16="http://schemas.microsoft.com/office/drawing/2014/main" id="{136F7153-CD86-5342-82D9-55A1D107BA83}"/>
                </a:ext>
              </a:extLst>
            </p:cNvPr>
            <p:cNvSpPr/>
            <p:nvPr/>
          </p:nvSpPr>
          <p:spPr>
            <a:xfrm>
              <a:off x="3784600" y="419100"/>
              <a:ext cx="0" cy="2443480"/>
            </a:xfrm>
            <a:custGeom>
              <a:avLst/>
              <a:gdLst/>
              <a:ahLst/>
              <a:cxnLst/>
              <a:rect l="l" t="t" r="r" b="b"/>
              <a:pathLst>
                <a:path h="2443480">
                  <a:moveTo>
                    <a:pt x="0" y="0"/>
                  </a:moveTo>
                  <a:lnTo>
                    <a:pt x="0" y="2442972"/>
                  </a:lnTo>
                </a:path>
              </a:pathLst>
            </a:custGeom>
            <a:ln w="76200">
              <a:solidFill>
                <a:srgbClr val="B32A35"/>
              </a:solidFill>
            </a:ln>
          </p:spPr>
          <p:txBody>
            <a:bodyPr wrap="square" lIns="0" tIns="0" rIns="0" bIns="0" rtlCol="0"/>
            <a:lstStyle/>
            <a:p>
              <a:endParaRPr/>
            </a:p>
          </p:txBody>
        </p:sp>
      </p:grpSp>
      <p:sp>
        <p:nvSpPr>
          <p:cNvPr id="17" name="TextBox 16">
            <a:extLst>
              <a:ext uri="{FF2B5EF4-FFF2-40B4-BE49-F238E27FC236}">
                <a16:creationId xmlns:a16="http://schemas.microsoft.com/office/drawing/2014/main" id="{825FA69C-DCEC-E44F-AB7E-DA986D2A76FA}"/>
              </a:ext>
            </a:extLst>
          </p:cNvPr>
          <p:cNvSpPr txBox="1"/>
          <p:nvPr/>
        </p:nvSpPr>
        <p:spPr>
          <a:xfrm>
            <a:off x="6272259" y="3772178"/>
            <a:ext cx="4535424" cy="2534027"/>
          </a:xfrm>
          <a:prstGeom prst="rect">
            <a:avLst/>
          </a:prstGeom>
          <a:noFill/>
        </p:spPr>
        <p:txBody>
          <a:bodyPr wrap="square">
            <a:spAutoFit/>
          </a:bodyPr>
          <a:lstStyle/>
          <a:p>
            <a:pPr marL="342900" indent="-342900">
              <a:spcBef>
                <a:spcPts val="1600"/>
              </a:spcBef>
              <a:buSzPts val="2400"/>
              <a:buFont typeface="Arial" panose="020B0604020202020204" pitchFamily="34" charset="0"/>
              <a:buChar char="•"/>
            </a:pPr>
            <a:r>
              <a:rPr lang="en-US" sz="2200" dirty="0">
                <a:latin typeface="Meta Pro Book" panose="02000603040000020004" pitchFamily="2" charset="0"/>
              </a:rPr>
              <a:t>Accumulating Too Many Units Could Impact You</a:t>
            </a:r>
          </a:p>
          <a:p>
            <a:pPr marL="342900" indent="-342900">
              <a:spcBef>
                <a:spcPts val="1600"/>
              </a:spcBef>
              <a:buSzPts val="2400"/>
              <a:buFont typeface="Arial" panose="020B0604020202020204" pitchFamily="34" charset="0"/>
              <a:buChar char="•"/>
            </a:pPr>
            <a:r>
              <a:rPr lang="en-US" sz="2200" dirty="0">
                <a:latin typeface="Meta Pro Book" panose="02000603040000020004" pitchFamily="2" charset="0"/>
              </a:rPr>
              <a:t>Some Credits May Not Transfer (It Depends On the School)</a:t>
            </a:r>
          </a:p>
          <a:p>
            <a:pPr marL="342900" indent="-342900">
              <a:spcBef>
                <a:spcPts val="1600"/>
              </a:spcBef>
              <a:buSzPts val="2400"/>
              <a:buFont typeface="Arial" panose="020B0604020202020204" pitchFamily="34" charset="0"/>
              <a:buChar char="•"/>
            </a:pPr>
            <a:r>
              <a:rPr lang="en-US" sz="2200" dirty="0">
                <a:latin typeface="Meta Pro Book" panose="02000603040000020004" pitchFamily="2" charset="0"/>
              </a:rPr>
              <a:t>You Can Take Noncredit Dual Enrollment Classes</a:t>
            </a:r>
          </a:p>
        </p:txBody>
      </p:sp>
      <p:cxnSp>
        <p:nvCxnSpPr>
          <p:cNvPr id="16" name="Straight Connector 15">
            <a:extLst>
              <a:ext uri="{FF2B5EF4-FFF2-40B4-BE49-F238E27FC236}">
                <a16:creationId xmlns:a16="http://schemas.microsoft.com/office/drawing/2014/main" id="{3E90C7AF-1FC9-6040-B298-D9E5EB0645B0}"/>
              </a:ext>
            </a:extLst>
          </p:cNvPr>
          <p:cNvCxnSpPr/>
          <p:nvPr/>
        </p:nvCxnSpPr>
        <p:spPr>
          <a:xfrm>
            <a:off x="6096000" y="3681668"/>
            <a:ext cx="0" cy="2828860"/>
          </a:xfrm>
          <a:prstGeom prst="line">
            <a:avLst/>
          </a:prstGeom>
          <a:ln w="28575">
            <a:solidFill>
              <a:srgbClr val="C00000"/>
            </a:solidFill>
            <a:prstDash val="sysDot"/>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5" name="Rounded Rectangle 4">
            <a:extLst>
              <a:ext uri="{FF2B5EF4-FFF2-40B4-BE49-F238E27FC236}">
                <a16:creationId xmlns:a16="http://schemas.microsoft.com/office/drawing/2014/main" id="{A1678BC3-CEFD-884F-9EA0-303AA183CA33}"/>
              </a:ext>
            </a:extLst>
          </p:cNvPr>
          <p:cNvSpPr/>
          <p:nvPr/>
        </p:nvSpPr>
        <p:spPr>
          <a:xfrm>
            <a:off x="6222999" y="1574800"/>
            <a:ext cx="5571223" cy="4572000"/>
          </a:xfrm>
          <a:prstGeom prst="roundRect">
            <a:avLst>
              <a:gd name="adj" fmla="val 8453"/>
            </a:avLst>
          </a:prstGeom>
          <a:solidFill>
            <a:srgbClr val="BED9F8"/>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ED9F8"/>
              </a:solidFill>
            </a:endParaRPr>
          </a:p>
        </p:txBody>
      </p:sp>
      <p:sp>
        <p:nvSpPr>
          <p:cNvPr id="216" name="Google Shape;216;p16"/>
          <p:cNvSpPr txBox="1">
            <a:spLocks noGrp="1"/>
          </p:cNvSpPr>
          <p:nvPr>
            <p:ph type="title"/>
          </p:nvPr>
        </p:nvSpPr>
        <p:spPr>
          <a:xfrm>
            <a:off x="833694" y="24365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5000" b="1" dirty="0">
                <a:solidFill>
                  <a:srgbClr val="059CEA"/>
                </a:solidFill>
                <a:latin typeface="Trade Gothic Next HvyCd" panose="020B0806040303020004" pitchFamily="34" charset="0"/>
              </a:rPr>
              <a:t>HOW TO SIGN UP FOR DUAL ENROLLMENT</a:t>
            </a:r>
          </a:p>
        </p:txBody>
      </p:sp>
      <p:sp>
        <p:nvSpPr>
          <p:cNvPr id="217" name="Google Shape;217;p16"/>
          <p:cNvSpPr txBox="1">
            <a:spLocks noGrp="1"/>
          </p:cNvSpPr>
          <p:nvPr>
            <p:ph type="body" idx="1"/>
          </p:nvPr>
        </p:nvSpPr>
        <p:spPr>
          <a:xfrm>
            <a:off x="838200" y="1533909"/>
            <a:ext cx="4955040" cy="47017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300" b="1" dirty="0">
                <a:solidFill>
                  <a:srgbClr val="002060"/>
                </a:solidFill>
              </a:rPr>
              <a:t>Before you sign up, ask your </a:t>
            </a:r>
            <a:br>
              <a:rPr lang="en-US" sz="2300" b="1" dirty="0">
                <a:solidFill>
                  <a:srgbClr val="002060"/>
                </a:solidFill>
              </a:rPr>
            </a:br>
            <a:r>
              <a:rPr lang="en-US" sz="2300" b="1" dirty="0">
                <a:solidFill>
                  <a:srgbClr val="002060"/>
                </a:solidFill>
              </a:rPr>
              <a:t>high school counselor these questions:</a:t>
            </a:r>
            <a:endParaRPr sz="2300" dirty="0">
              <a:solidFill>
                <a:srgbClr val="002060"/>
              </a:solidFill>
            </a:endParaRPr>
          </a:p>
          <a:p>
            <a:pPr marL="228600" marR="0" lvl="0" indent="-228600" algn="l" rtl="0">
              <a:lnSpc>
                <a:spcPct val="100000"/>
              </a:lnSpc>
              <a:spcBef>
                <a:spcPts val="1200"/>
              </a:spcBef>
              <a:spcAft>
                <a:spcPts val="0"/>
              </a:spcAft>
              <a:buClr>
                <a:srgbClr val="000000"/>
              </a:buClr>
              <a:buSzPts val="2000"/>
              <a:buChar char="•"/>
            </a:pPr>
            <a:r>
              <a:rPr lang="en-US" sz="2000" b="0" i="0" u="none" strike="noStrike" cap="none" dirty="0">
                <a:solidFill>
                  <a:srgbClr val="000000"/>
                </a:solidFill>
                <a:latin typeface="Calibri"/>
                <a:ea typeface="Calibri"/>
                <a:cs typeface="Calibri"/>
                <a:sym typeface="Calibri"/>
              </a:rPr>
              <a:t>What dual enrollment classes are offered at my high school?</a:t>
            </a:r>
            <a:endParaRPr sz="2000" dirty="0"/>
          </a:p>
          <a:p>
            <a:pPr marL="228600" marR="0" lvl="0" indent="-228600" algn="l" rtl="0">
              <a:lnSpc>
                <a:spcPct val="100000"/>
              </a:lnSpc>
              <a:spcBef>
                <a:spcPts val="1200"/>
              </a:spcBef>
              <a:spcAft>
                <a:spcPts val="0"/>
              </a:spcAft>
              <a:buClr>
                <a:srgbClr val="000000"/>
              </a:buClr>
              <a:buSzPts val="2000"/>
              <a:buChar char="•"/>
            </a:pPr>
            <a:r>
              <a:rPr lang="en-US" sz="2000" b="0" i="0" u="none" strike="noStrike" cap="none" dirty="0">
                <a:solidFill>
                  <a:srgbClr val="000000"/>
                </a:solidFill>
                <a:latin typeface="Calibri"/>
                <a:ea typeface="Calibri"/>
                <a:cs typeface="Calibri"/>
                <a:sym typeface="Calibri"/>
              </a:rPr>
              <a:t>What steps do I need to take to enroll in dual enrollment classes?</a:t>
            </a:r>
            <a:endParaRPr sz="2000" dirty="0"/>
          </a:p>
          <a:p>
            <a:pPr marL="228600" marR="0" lvl="0" indent="-228600" algn="l" rtl="0">
              <a:lnSpc>
                <a:spcPct val="100000"/>
              </a:lnSpc>
              <a:spcBef>
                <a:spcPts val="1200"/>
              </a:spcBef>
              <a:spcAft>
                <a:spcPts val="0"/>
              </a:spcAft>
              <a:buClr>
                <a:srgbClr val="000000"/>
              </a:buClr>
              <a:buSzPts val="2000"/>
              <a:buChar char="•"/>
            </a:pPr>
            <a:r>
              <a:rPr lang="en-US" sz="2000" b="0" i="0" u="none" strike="noStrike" cap="none" dirty="0">
                <a:solidFill>
                  <a:srgbClr val="000000"/>
                </a:solidFill>
                <a:latin typeface="Calibri"/>
                <a:ea typeface="Calibri"/>
                <a:cs typeface="Calibri"/>
                <a:sym typeface="Calibri"/>
              </a:rPr>
              <a:t>Which dual enrollment classes count for high school graduation credit? A-G requirements? IGETC? CTE?</a:t>
            </a:r>
            <a:endParaRPr sz="2000" dirty="0"/>
          </a:p>
          <a:p>
            <a:pPr marL="228600" marR="0" lvl="0" indent="-228600" algn="l" rtl="0">
              <a:lnSpc>
                <a:spcPct val="100000"/>
              </a:lnSpc>
              <a:spcBef>
                <a:spcPts val="1200"/>
              </a:spcBef>
              <a:spcAft>
                <a:spcPts val="0"/>
              </a:spcAft>
              <a:buClr>
                <a:srgbClr val="000000"/>
              </a:buClr>
              <a:buSzPts val="2000"/>
              <a:buChar char="•"/>
            </a:pPr>
            <a:r>
              <a:rPr lang="en-US" sz="2000" b="0" i="0" u="none" strike="noStrike" cap="none" dirty="0">
                <a:solidFill>
                  <a:srgbClr val="000000"/>
                </a:solidFill>
                <a:latin typeface="Calibri"/>
                <a:ea typeface="Calibri"/>
                <a:cs typeface="Calibri"/>
                <a:sym typeface="Calibri"/>
              </a:rPr>
              <a:t>How can I transfer out of a dual enrollment class if I feel it’s not right for me?</a:t>
            </a:r>
            <a:endParaRPr sz="2000" dirty="0"/>
          </a:p>
          <a:p>
            <a:pPr marL="228600" marR="0" lvl="0" indent="-228600" algn="l" rtl="0">
              <a:lnSpc>
                <a:spcPct val="100000"/>
              </a:lnSpc>
              <a:spcBef>
                <a:spcPts val="1200"/>
              </a:spcBef>
              <a:spcAft>
                <a:spcPts val="0"/>
              </a:spcAft>
              <a:buClr>
                <a:srgbClr val="000000"/>
              </a:buClr>
              <a:buSzPts val="2000"/>
              <a:buChar char="•"/>
            </a:pPr>
            <a:r>
              <a:rPr lang="en-US" sz="2000" b="0" i="0" u="none" strike="noStrike" cap="none" dirty="0">
                <a:solidFill>
                  <a:srgbClr val="000000"/>
                </a:solidFill>
                <a:latin typeface="Calibri"/>
                <a:ea typeface="Calibri"/>
                <a:cs typeface="Calibri"/>
                <a:sym typeface="Calibri"/>
              </a:rPr>
              <a:t>What resources are available to me if I need support?</a:t>
            </a:r>
            <a:endParaRPr sz="2000" b="0" i="0" u="none" strike="noStrike" cap="none" dirty="0">
              <a:solidFill>
                <a:schemeClr val="dk1"/>
              </a:solidFill>
            </a:endParaRPr>
          </a:p>
          <a:p>
            <a:pPr marL="228600" lvl="0" indent="-101600" algn="l" rtl="0">
              <a:lnSpc>
                <a:spcPct val="90000"/>
              </a:lnSpc>
              <a:spcBef>
                <a:spcPts val="2200"/>
              </a:spcBef>
              <a:spcAft>
                <a:spcPts val="0"/>
              </a:spcAft>
              <a:buClr>
                <a:schemeClr val="dk1"/>
              </a:buClr>
              <a:buSzPts val="2000"/>
              <a:buNone/>
            </a:pPr>
            <a:endParaRPr sz="2000" dirty="0"/>
          </a:p>
          <a:p>
            <a:pPr marL="228600" lvl="0" indent="-101600" algn="l" rtl="0">
              <a:lnSpc>
                <a:spcPct val="90000"/>
              </a:lnSpc>
              <a:spcBef>
                <a:spcPts val="2200"/>
              </a:spcBef>
              <a:spcAft>
                <a:spcPts val="0"/>
              </a:spcAft>
              <a:buClr>
                <a:schemeClr val="dk1"/>
              </a:buClr>
              <a:buSzPts val="2000"/>
              <a:buNone/>
            </a:pPr>
            <a:endParaRPr sz="2000" dirty="0"/>
          </a:p>
        </p:txBody>
      </p:sp>
      <p:sp>
        <p:nvSpPr>
          <p:cNvPr id="218" name="Google Shape;218;p16"/>
          <p:cNvSpPr txBox="1"/>
          <p:nvPr/>
        </p:nvSpPr>
        <p:spPr>
          <a:xfrm>
            <a:off x="6724648" y="1734319"/>
            <a:ext cx="4893812" cy="41711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dirty="0">
                <a:solidFill>
                  <a:schemeClr val="dk1"/>
                </a:solidFill>
                <a:latin typeface="Calibri"/>
                <a:ea typeface="Calibri"/>
                <a:cs typeface="Calibri"/>
                <a:sym typeface="Calibri"/>
              </a:rPr>
              <a:t>When you’re ready to sign up, the process will include:</a:t>
            </a:r>
            <a:endParaRPr sz="2400" dirty="0">
              <a:solidFill>
                <a:schemeClr val="dk1"/>
              </a:solidFill>
              <a:latin typeface="Calibri"/>
              <a:ea typeface="Calibri"/>
              <a:cs typeface="Calibri"/>
              <a:sym typeface="Calibri"/>
            </a:endParaRPr>
          </a:p>
          <a:p>
            <a:pPr marL="457200" marR="0" lvl="0" indent="-457200" algn="l" rtl="0">
              <a:lnSpc>
                <a:spcPct val="100000"/>
              </a:lnSpc>
              <a:spcBef>
                <a:spcPts val="1200"/>
              </a:spcBef>
              <a:spcAft>
                <a:spcPts val="0"/>
              </a:spcAft>
              <a:buClr>
                <a:srgbClr val="000000"/>
              </a:buClr>
              <a:buSzPts val="2000"/>
              <a:buFont typeface="Calibri"/>
              <a:buAutoNum type="arabicPeriod"/>
            </a:pPr>
            <a:r>
              <a:rPr lang="en-US" sz="2000" dirty="0">
                <a:solidFill>
                  <a:srgbClr val="000000"/>
                </a:solidFill>
                <a:latin typeface="Calibri"/>
                <a:ea typeface="Calibri"/>
                <a:cs typeface="Calibri"/>
                <a:sym typeface="Calibri"/>
              </a:rPr>
              <a:t>Complete an application for the community college you want to attend.</a:t>
            </a:r>
            <a:endParaRPr dirty="0"/>
          </a:p>
          <a:p>
            <a:pPr marL="457200" marR="0" lvl="0" indent="-457200" algn="l" rtl="0">
              <a:lnSpc>
                <a:spcPct val="100000"/>
              </a:lnSpc>
              <a:spcBef>
                <a:spcPts val="1200"/>
              </a:spcBef>
              <a:spcAft>
                <a:spcPts val="0"/>
              </a:spcAft>
              <a:buClr>
                <a:srgbClr val="000000"/>
              </a:buClr>
              <a:buSzPts val="2000"/>
              <a:buFont typeface="Calibri"/>
              <a:buAutoNum type="arabicPeriod"/>
            </a:pPr>
            <a:r>
              <a:rPr lang="en-US" sz="2000" dirty="0">
                <a:solidFill>
                  <a:srgbClr val="000000"/>
                </a:solidFill>
                <a:latin typeface="Calibri"/>
                <a:ea typeface="Calibri"/>
                <a:cs typeface="Calibri"/>
                <a:sym typeface="Calibri"/>
              </a:rPr>
              <a:t>Complete and submit a dual enrollment (parent consent) form.</a:t>
            </a:r>
            <a:endParaRPr dirty="0"/>
          </a:p>
          <a:p>
            <a:pPr marL="457200" marR="0" lvl="0" indent="-457200" algn="l" rtl="0">
              <a:lnSpc>
                <a:spcPct val="100000"/>
              </a:lnSpc>
              <a:spcBef>
                <a:spcPts val="1200"/>
              </a:spcBef>
              <a:spcAft>
                <a:spcPts val="0"/>
              </a:spcAft>
              <a:buClr>
                <a:srgbClr val="000000"/>
              </a:buClr>
              <a:buSzPts val="2000"/>
              <a:buFont typeface="Calibri"/>
              <a:buAutoNum type="arabicPeriod"/>
            </a:pPr>
            <a:r>
              <a:rPr lang="en-US" sz="2000" dirty="0">
                <a:solidFill>
                  <a:srgbClr val="000000"/>
                </a:solidFill>
                <a:latin typeface="Calibri"/>
                <a:ea typeface="Calibri"/>
                <a:cs typeface="Calibri"/>
                <a:sym typeface="Calibri"/>
              </a:rPr>
              <a:t>Complete a new-student orientation (some colleges require this, but not all.)</a:t>
            </a:r>
            <a:endParaRPr dirty="0"/>
          </a:p>
          <a:p>
            <a:pPr marL="457200" marR="0" lvl="0" indent="-457200" algn="l" rtl="0">
              <a:lnSpc>
                <a:spcPct val="100000"/>
              </a:lnSpc>
              <a:spcBef>
                <a:spcPts val="1200"/>
              </a:spcBef>
              <a:spcAft>
                <a:spcPts val="0"/>
              </a:spcAft>
              <a:buClr>
                <a:srgbClr val="000000"/>
              </a:buClr>
              <a:buSzPts val="2000"/>
              <a:buFont typeface="Calibri"/>
              <a:buAutoNum type="arabicPeriod"/>
            </a:pPr>
            <a:r>
              <a:rPr lang="en-US" sz="2000" dirty="0">
                <a:solidFill>
                  <a:srgbClr val="000000"/>
                </a:solidFill>
                <a:latin typeface="Calibri"/>
                <a:ea typeface="Calibri"/>
                <a:cs typeface="Calibri"/>
                <a:sym typeface="Calibri"/>
              </a:rPr>
              <a:t>Submit transcripts orientation (some colleges require this, but not all.)</a:t>
            </a:r>
            <a:endParaRPr dirty="0"/>
          </a:p>
          <a:p>
            <a:pPr marL="457200" marR="0" lvl="0" indent="-457200" algn="l" rtl="0">
              <a:lnSpc>
                <a:spcPct val="100000"/>
              </a:lnSpc>
              <a:spcBef>
                <a:spcPts val="1200"/>
              </a:spcBef>
              <a:spcAft>
                <a:spcPts val="0"/>
              </a:spcAft>
              <a:buClr>
                <a:srgbClr val="000000"/>
              </a:buClr>
              <a:buSzPts val="2000"/>
              <a:buFont typeface="Calibri"/>
              <a:buAutoNum type="arabicPeriod"/>
            </a:pPr>
            <a:r>
              <a:rPr lang="en-US" sz="2000" dirty="0">
                <a:solidFill>
                  <a:srgbClr val="000000"/>
                </a:solidFill>
                <a:latin typeface="Calibri"/>
                <a:ea typeface="Calibri"/>
                <a:cs typeface="Calibri"/>
                <a:sym typeface="Calibri"/>
              </a:rPr>
              <a:t>Sign up for classes.</a:t>
            </a:r>
            <a:endParaRPr sz="2000" dirty="0">
              <a:solidFill>
                <a:schemeClr val="dk1"/>
              </a:solidFill>
              <a:latin typeface="Calibri"/>
              <a:ea typeface="Calibri"/>
              <a:cs typeface="Calibri"/>
              <a:sym typeface="Calibri"/>
            </a:endParaRPr>
          </a:p>
          <a:p>
            <a:pPr marL="228600" marR="0" lvl="0" indent="-101600" algn="l" rtl="0">
              <a:lnSpc>
                <a:spcPct val="90000"/>
              </a:lnSpc>
              <a:spcBef>
                <a:spcPts val="22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228600" marR="0" lvl="0" indent="-101600" algn="l" rtl="0">
              <a:lnSpc>
                <a:spcPct val="90000"/>
              </a:lnSpc>
              <a:spcBef>
                <a:spcPts val="220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pic>
        <p:nvPicPr>
          <p:cNvPr id="3" name="Picture 2" descr="A light bulb with a pencil inside&#10;&#10;Description automatically generated">
            <a:extLst>
              <a:ext uri="{FF2B5EF4-FFF2-40B4-BE49-F238E27FC236}">
                <a16:creationId xmlns:a16="http://schemas.microsoft.com/office/drawing/2014/main" id="{41A4183C-C9BE-1247-9119-C38A8B33B28A}"/>
              </a:ext>
            </a:extLst>
          </p:cNvPr>
          <p:cNvPicPr>
            <a:picLocks noChangeAspect="1"/>
          </p:cNvPicPr>
          <p:nvPr/>
        </p:nvPicPr>
        <p:blipFill>
          <a:blip r:embed="rId3"/>
          <a:stretch>
            <a:fillRect/>
          </a:stretch>
        </p:blipFill>
        <p:spPr>
          <a:xfrm>
            <a:off x="5800743" y="1404119"/>
            <a:ext cx="844512" cy="13255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4" name="Picture 33" descr="A red book and white book&#10;&#10;Description automatically generated">
            <a:extLst>
              <a:ext uri="{FF2B5EF4-FFF2-40B4-BE49-F238E27FC236}">
                <a16:creationId xmlns:a16="http://schemas.microsoft.com/office/drawing/2014/main" id="{0704B497-DBF7-7D48-8A98-8A2C5A7D399D}"/>
              </a:ext>
            </a:extLst>
          </p:cNvPr>
          <p:cNvPicPr>
            <a:picLocks noChangeAspect="1"/>
          </p:cNvPicPr>
          <p:nvPr/>
        </p:nvPicPr>
        <p:blipFill>
          <a:blip r:embed="rId3"/>
          <a:stretch>
            <a:fillRect/>
          </a:stretch>
        </p:blipFill>
        <p:spPr>
          <a:xfrm rot="18563357">
            <a:off x="8737069" y="-574772"/>
            <a:ext cx="2872644" cy="5262859"/>
          </a:xfrm>
          <a:prstGeom prst="rect">
            <a:avLst/>
          </a:prstGeom>
        </p:spPr>
      </p:pic>
      <p:sp>
        <p:nvSpPr>
          <p:cNvPr id="224" name="Google Shape;224;p17"/>
          <p:cNvSpPr txBox="1">
            <a:spLocks noGrp="1"/>
          </p:cNvSpPr>
          <p:nvPr>
            <p:ph type="title"/>
          </p:nvPr>
        </p:nvSpPr>
        <p:spPr>
          <a:xfrm>
            <a:off x="338470" y="493065"/>
            <a:ext cx="767099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000" b="1" dirty="0">
                <a:solidFill>
                  <a:srgbClr val="FF9254"/>
                </a:solidFill>
                <a:latin typeface="Trade Gothic Next HvyCd" panose="020B0806040303020004" pitchFamily="34" charset="0"/>
              </a:rPr>
              <a:t>STEPS TO BEGIN YOUR </a:t>
            </a:r>
            <a:br>
              <a:rPr lang="en-US" sz="5000" b="1" dirty="0">
                <a:solidFill>
                  <a:srgbClr val="FF9254"/>
                </a:solidFill>
                <a:latin typeface="Trade Gothic Next HvyCd" panose="020B0806040303020004" pitchFamily="34" charset="0"/>
              </a:rPr>
            </a:br>
            <a:r>
              <a:rPr lang="en-US" sz="5000" b="1" dirty="0">
                <a:solidFill>
                  <a:srgbClr val="FF9254"/>
                </a:solidFill>
                <a:latin typeface="Trade Gothic Next HvyCd" panose="020B0806040303020004" pitchFamily="34" charset="0"/>
              </a:rPr>
              <a:t>DUAL ENROLLMENT JOURNEY</a:t>
            </a:r>
          </a:p>
        </p:txBody>
      </p:sp>
      <p:sp>
        <p:nvSpPr>
          <p:cNvPr id="225" name="Google Shape;225;p17"/>
          <p:cNvSpPr txBox="1">
            <a:spLocks noGrp="1"/>
          </p:cNvSpPr>
          <p:nvPr>
            <p:ph type="body" idx="1"/>
          </p:nvPr>
        </p:nvSpPr>
        <p:spPr>
          <a:xfrm>
            <a:off x="338470" y="2001259"/>
            <a:ext cx="6638063" cy="504300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800"/>
              <a:buFont typeface="Calibri"/>
              <a:buAutoNum type="arabicPeriod"/>
            </a:pPr>
            <a:r>
              <a:rPr lang="en-US" sz="2500" b="1" i="0" u="none" strike="noStrike" dirty="0">
                <a:latin typeface="Calibri"/>
                <a:ea typeface="Calibri"/>
                <a:cs typeface="Calibri"/>
                <a:sym typeface="Calibri"/>
              </a:rPr>
              <a:t>Find out what interests you. </a:t>
            </a:r>
            <a:r>
              <a:rPr lang="en-US" sz="2500" b="0" i="0" u="none" strike="noStrike" dirty="0">
                <a:latin typeface="Calibri"/>
                <a:ea typeface="Calibri"/>
                <a:cs typeface="Calibri"/>
                <a:sym typeface="Calibri"/>
              </a:rPr>
              <a:t>Check out online resources such as </a:t>
            </a:r>
            <a:r>
              <a:rPr lang="en-US" sz="2500" b="1" i="1" u="sng" strike="noStrike"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www.mynextmove.org</a:t>
            </a:r>
            <a:r>
              <a:rPr lang="en-US" sz="2500" b="1" i="0" u="none" strike="noStrike" dirty="0">
                <a:latin typeface="Calibri"/>
                <a:ea typeface="Calibri"/>
                <a:cs typeface="Calibri"/>
                <a:sym typeface="Calibri"/>
              </a:rPr>
              <a:t>.</a:t>
            </a:r>
            <a:endParaRPr sz="2500" b="1" i="1" u="sng" strike="noStrike" dirty="0">
              <a:solidFill>
                <a:srgbClr val="0070C0"/>
              </a:solidFill>
              <a:latin typeface="Calibri"/>
              <a:ea typeface="Calibri"/>
              <a:cs typeface="Calibri"/>
              <a:sym typeface="Calibri"/>
            </a:endParaRPr>
          </a:p>
          <a:p>
            <a:pPr marL="457200" lvl="0" indent="-457200" algn="l" rtl="0">
              <a:lnSpc>
                <a:spcPct val="90000"/>
              </a:lnSpc>
              <a:spcBef>
                <a:spcPts val="1600"/>
              </a:spcBef>
              <a:spcAft>
                <a:spcPts val="0"/>
              </a:spcAft>
              <a:buClr>
                <a:schemeClr val="dk1"/>
              </a:buClr>
              <a:buSzPts val="2800"/>
              <a:buFont typeface="Calibri"/>
              <a:buAutoNum type="arabicPeriod"/>
            </a:pPr>
            <a:r>
              <a:rPr lang="en-US" sz="2500" b="1" i="0" u="none" strike="noStrike" dirty="0">
                <a:latin typeface="Calibri"/>
                <a:ea typeface="Calibri"/>
                <a:cs typeface="Calibri"/>
                <a:sym typeface="Calibri"/>
              </a:rPr>
              <a:t>Hear from other students like you.</a:t>
            </a:r>
            <a:r>
              <a:rPr lang="en-US" sz="2500" b="0" i="0" u="none" strike="noStrike" dirty="0">
                <a:latin typeface="Calibri"/>
                <a:ea typeface="Calibri"/>
                <a:cs typeface="Calibri"/>
                <a:sym typeface="Calibri"/>
              </a:rPr>
              <a:t> Check out the </a:t>
            </a:r>
            <a:r>
              <a:rPr lang="en-US" sz="2500" b="1" i="1" u="sng" strike="noStrike" dirty="0">
                <a:solidFill>
                  <a:schemeClr val="hlink"/>
                </a:solidFill>
                <a:latin typeface="Calibri"/>
                <a:ea typeface="Calibri"/>
                <a:cs typeface="Calibri"/>
                <a:sym typeface="Calibri"/>
                <a:hlinkClick r:id="rId5"/>
              </a:rPr>
              <a:t>Career Ladders Project </a:t>
            </a:r>
            <a:r>
              <a:rPr lang="en-US" sz="2500" b="0" i="0" u="none" strike="noStrike" dirty="0">
                <a:latin typeface="Calibri"/>
                <a:ea typeface="Calibri"/>
                <a:cs typeface="Calibri"/>
                <a:sym typeface="Calibri"/>
              </a:rPr>
              <a:t>to hear directly from students who have taken dual enrollment classes. </a:t>
            </a:r>
            <a:endParaRPr sz="2500" dirty="0"/>
          </a:p>
          <a:p>
            <a:pPr marL="457200" lvl="0" indent="-457200" algn="l" rtl="0">
              <a:lnSpc>
                <a:spcPct val="90000"/>
              </a:lnSpc>
              <a:spcBef>
                <a:spcPts val="1600"/>
              </a:spcBef>
              <a:spcAft>
                <a:spcPts val="0"/>
              </a:spcAft>
              <a:buClr>
                <a:schemeClr val="dk1"/>
              </a:buClr>
              <a:buSzPts val="2800"/>
              <a:buFont typeface="Calibri"/>
              <a:buAutoNum type="arabicPeriod"/>
            </a:pPr>
            <a:r>
              <a:rPr lang="en-US" sz="2500" b="1" i="0" u="none" strike="noStrike" dirty="0">
                <a:latin typeface="Calibri"/>
                <a:ea typeface="Calibri"/>
                <a:cs typeface="Calibri"/>
                <a:sym typeface="Calibri"/>
              </a:rPr>
              <a:t>Schedule a meeting with your high school counselor.</a:t>
            </a:r>
            <a:r>
              <a:rPr lang="en-US" sz="2500" b="0" i="0" u="none" strike="noStrike" dirty="0">
                <a:latin typeface="Calibri"/>
                <a:ea typeface="Calibri"/>
                <a:cs typeface="Calibri"/>
                <a:sym typeface="Calibri"/>
              </a:rPr>
              <a:t> ​​</a:t>
            </a:r>
            <a:endParaRPr sz="2500" dirty="0"/>
          </a:p>
          <a:p>
            <a:pPr marL="457200" lvl="0" indent="-457200" algn="l" rtl="0">
              <a:lnSpc>
                <a:spcPct val="90000"/>
              </a:lnSpc>
              <a:spcBef>
                <a:spcPts val="1600"/>
              </a:spcBef>
              <a:spcAft>
                <a:spcPts val="0"/>
              </a:spcAft>
              <a:buClr>
                <a:schemeClr val="dk1"/>
              </a:buClr>
              <a:buSzPts val="2800"/>
              <a:buFont typeface="Calibri"/>
              <a:buAutoNum type="arabicPeriod"/>
            </a:pPr>
            <a:r>
              <a:rPr lang="en-US" sz="2500" b="1" i="0" u="none" strike="noStrike" dirty="0">
                <a:latin typeface="Calibri"/>
                <a:ea typeface="Calibri"/>
                <a:cs typeface="Calibri"/>
                <a:sym typeface="Calibri"/>
              </a:rPr>
              <a:t>Schedule a call or attend an information session</a:t>
            </a:r>
            <a:r>
              <a:rPr lang="en-US" sz="2500" b="0" i="0" u="none" strike="noStrike" dirty="0">
                <a:latin typeface="Calibri"/>
                <a:ea typeface="Calibri"/>
                <a:cs typeface="Calibri"/>
                <a:sym typeface="Calibri"/>
              </a:rPr>
              <a:t> at your high school or local community college to learn more!</a:t>
            </a:r>
            <a:endParaRPr sz="2500" dirty="0">
              <a:latin typeface="Calibri"/>
              <a:ea typeface="Calibri"/>
              <a:cs typeface="Calibri"/>
              <a:sym typeface="Calibri"/>
            </a:endParaRPr>
          </a:p>
        </p:txBody>
      </p:sp>
      <p:pic>
        <p:nvPicPr>
          <p:cNvPr id="31" name="Picture 30" descr="A person holding books and a backpack&#10;&#10;Description automatically generated">
            <a:extLst>
              <a:ext uri="{FF2B5EF4-FFF2-40B4-BE49-F238E27FC236}">
                <a16:creationId xmlns:a16="http://schemas.microsoft.com/office/drawing/2014/main" id="{5DE24C94-7B67-0B47-A9C4-B8A12A6C6F39}"/>
              </a:ext>
            </a:extLst>
          </p:cNvPr>
          <p:cNvPicPr>
            <a:picLocks noChangeAspect="1"/>
          </p:cNvPicPr>
          <p:nvPr/>
        </p:nvPicPr>
        <p:blipFill>
          <a:blip r:embed="rId6"/>
          <a:stretch>
            <a:fillRect/>
          </a:stretch>
        </p:blipFill>
        <p:spPr>
          <a:xfrm>
            <a:off x="4277784" y="1312333"/>
            <a:ext cx="8597900" cy="5731933"/>
          </a:xfrm>
          <a:prstGeom prst="rect">
            <a:avLst/>
          </a:prstGeom>
        </p:spPr>
      </p:pic>
      <p:pic>
        <p:nvPicPr>
          <p:cNvPr id="36" name="Picture 35" descr="A red and white computer screen with a cursor and a bar&#10;&#10;Description automatically generated">
            <a:extLst>
              <a:ext uri="{FF2B5EF4-FFF2-40B4-BE49-F238E27FC236}">
                <a16:creationId xmlns:a16="http://schemas.microsoft.com/office/drawing/2014/main" id="{5B4A7476-50A4-EA45-82A2-526D10B4F262}"/>
              </a:ext>
            </a:extLst>
          </p:cNvPr>
          <p:cNvPicPr>
            <a:picLocks noChangeAspect="1"/>
          </p:cNvPicPr>
          <p:nvPr/>
        </p:nvPicPr>
        <p:blipFill>
          <a:blip r:embed="rId7"/>
          <a:stretch>
            <a:fillRect/>
          </a:stretch>
        </p:blipFill>
        <p:spPr>
          <a:xfrm>
            <a:off x="7650325" y="-172766"/>
            <a:ext cx="2103276" cy="18728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a:spLocks noGrp="1"/>
          </p:cNvSpPr>
          <p:nvPr>
            <p:ph type="title"/>
          </p:nvPr>
        </p:nvSpPr>
        <p:spPr>
          <a:xfrm>
            <a:off x="571500" y="155046"/>
            <a:ext cx="113538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500" b="1" dirty="0">
                <a:solidFill>
                  <a:srgbClr val="0070C0"/>
                </a:solidFill>
                <a:latin typeface="Trade Gothic Next HvyCd" panose="020B0806040303020004" pitchFamily="34" charset="0"/>
              </a:rPr>
              <a:t>HOW CAN FAMILIES SUPPORT THEIR STUDENTS?</a:t>
            </a:r>
          </a:p>
        </p:txBody>
      </p:sp>
      <p:sp>
        <p:nvSpPr>
          <p:cNvPr id="231" name="Google Shape;231;p18"/>
          <p:cNvSpPr txBox="1">
            <a:spLocks noGrp="1"/>
          </p:cNvSpPr>
          <p:nvPr>
            <p:ph type="body" idx="1"/>
          </p:nvPr>
        </p:nvSpPr>
        <p:spPr>
          <a:xfrm>
            <a:off x="5854700" y="1480609"/>
            <a:ext cx="5765800" cy="46799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800"/>
              <a:buChar char="•"/>
            </a:pPr>
            <a:r>
              <a:rPr lang="en-US" sz="2200" b="1" i="0" u="none" strike="noStrike" cap="none" dirty="0">
                <a:solidFill>
                  <a:srgbClr val="002060"/>
                </a:solidFill>
                <a:latin typeface="Calibri"/>
                <a:ea typeface="Calibri"/>
                <a:cs typeface="Calibri"/>
                <a:sym typeface="Calibri"/>
              </a:rPr>
              <a:t>Talk to your student about their interests and future goals</a:t>
            </a:r>
            <a:r>
              <a:rPr lang="en-US" sz="2200" b="0" i="0" u="none" strike="noStrike" cap="none" dirty="0">
                <a:solidFill>
                  <a:srgbClr val="002060"/>
                </a:solidFill>
                <a:latin typeface="Calibri"/>
                <a:ea typeface="Calibri"/>
                <a:cs typeface="Calibri"/>
                <a:sym typeface="Calibri"/>
              </a:rPr>
              <a:t> </a:t>
            </a:r>
            <a:r>
              <a:rPr lang="en-US" sz="2200" b="0" i="0" u="none" strike="noStrike" cap="none" dirty="0">
                <a:latin typeface="Calibri"/>
                <a:ea typeface="Calibri"/>
                <a:cs typeface="Calibri"/>
                <a:sym typeface="Calibri"/>
              </a:rPr>
              <a:t>and if dual enrollment will get them closer to what they want out of life.</a:t>
            </a:r>
            <a:endParaRPr sz="2200" dirty="0"/>
          </a:p>
          <a:p>
            <a:pPr marL="342900" marR="0" lvl="0" indent="-342900" algn="l" rtl="0">
              <a:lnSpc>
                <a:spcPct val="100000"/>
              </a:lnSpc>
              <a:spcBef>
                <a:spcPts val="1200"/>
              </a:spcBef>
              <a:spcAft>
                <a:spcPts val="0"/>
              </a:spcAft>
              <a:buClr>
                <a:schemeClr val="dk1"/>
              </a:buClr>
              <a:buSzPts val="2800"/>
              <a:buChar char="•"/>
            </a:pPr>
            <a:r>
              <a:rPr lang="en-US" sz="2200" b="1" i="0" u="none" strike="noStrike" cap="none" dirty="0">
                <a:solidFill>
                  <a:srgbClr val="002060"/>
                </a:solidFill>
                <a:latin typeface="Calibri"/>
                <a:ea typeface="Calibri"/>
                <a:cs typeface="Calibri"/>
                <a:sym typeface="Calibri"/>
              </a:rPr>
              <a:t>Schedule a meeting with your student’s high school counselor</a:t>
            </a:r>
            <a:r>
              <a:rPr lang="en-US" sz="2200" b="0" i="0" u="none" strike="noStrike" cap="none" dirty="0">
                <a:solidFill>
                  <a:srgbClr val="002060"/>
                </a:solidFill>
                <a:latin typeface="Calibri"/>
                <a:ea typeface="Calibri"/>
                <a:cs typeface="Calibri"/>
                <a:sym typeface="Calibri"/>
              </a:rPr>
              <a:t> </a:t>
            </a:r>
            <a:r>
              <a:rPr lang="en-US" sz="2200" b="0" i="0" u="none" strike="noStrike" cap="none" dirty="0">
                <a:latin typeface="Calibri"/>
                <a:ea typeface="Calibri"/>
                <a:cs typeface="Calibri"/>
                <a:sym typeface="Calibri"/>
              </a:rPr>
              <a:t>to</a:t>
            </a:r>
            <a:r>
              <a:rPr lang="en-US" sz="2200" b="0" i="0" u="none" strike="noStrike" cap="none" dirty="0">
                <a:solidFill>
                  <a:srgbClr val="000000"/>
                </a:solidFill>
                <a:latin typeface="Calibri"/>
                <a:ea typeface="Calibri"/>
                <a:cs typeface="Calibri"/>
                <a:sym typeface="Calibri"/>
              </a:rPr>
              <a:t> discuss opportunities. Bring </a:t>
            </a:r>
            <a:r>
              <a:rPr lang="en-US" sz="2200" b="0" i="0" u="sng" strike="noStrike" cap="none" dirty="0">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these questions </a:t>
            </a:r>
            <a:r>
              <a:rPr lang="en-US" sz="2200" b="0" i="0" u="none" strike="noStrike" cap="none" dirty="0">
                <a:solidFill>
                  <a:srgbClr val="000000"/>
                </a:solidFill>
                <a:latin typeface="Calibri"/>
                <a:ea typeface="Calibri"/>
                <a:cs typeface="Calibri"/>
                <a:sym typeface="Calibri"/>
              </a:rPr>
              <a:t>to your meeting.</a:t>
            </a:r>
            <a:endParaRPr sz="2200" dirty="0"/>
          </a:p>
          <a:p>
            <a:pPr marL="342900" marR="0" lvl="0" indent="-342900" algn="l" rtl="0">
              <a:lnSpc>
                <a:spcPct val="100000"/>
              </a:lnSpc>
              <a:spcBef>
                <a:spcPts val="1200"/>
              </a:spcBef>
              <a:spcAft>
                <a:spcPts val="0"/>
              </a:spcAft>
              <a:buClr>
                <a:schemeClr val="dk1"/>
              </a:buClr>
              <a:buSzPts val="2800"/>
              <a:buChar char="•"/>
            </a:pPr>
            <a:r>
              <a:rPr lang="en-US" sz="2200" b="1" i="0" u="none" strike="noStrike" cap="none" dirty="0">
                <a:solidFill>
                  <a:srgbClr val="002060"/>
                </a:solidFill>
                <a:latin typeface="Calibri"/>
                <a:ea typeface="Calibri"/>
                <a:cs typeface="Calibri"/>
                <a:sym typeface="Calibri"/>
              </a:rPr>
              <a:t>Assist your student when they need to complete the dual enrollment application, </a:t>
            </a:r>
            <a:r>
              <a:rPr lang="en-US" sz="2200" b="0" i="0" u="none" strike="noStrike" cap="none" dirty="0">
                <a:latin typeface="Calibri"/>
                <a:ea typeface="Calibri"/>
                <a:cs typeface="Calibri"/>
                <a:sym typeface="Calibri"/>
              </a:rPr>
              <a:t>and submit the dual enrollment parent consent form. </a:t>
            </a:r>
            <a:endParaRPr sz="2200" dirty="0"/>
          </a:p>
          <a:p>
            <a:pPr marL="342900" marR="0" lvl="0" indent="-342900" algn="l" rtl="0">
              <a:lnSpc>
                <a:spcPct val="100000"/>
              </a:lnSpc>
              <a:spcBef>
                <a:spcPts val="1200"/>
              </a:spcBef>
              <a:spcAft>
                <a:spcPts val="0"/>
              </a:spcAft>
              <a:buClr>
                <a:schemeClr val="dk1"/>
              </a:buClr>
              <a:buSzPts val="2800"/>
              <a:buChar char="•"/>
            </a:pPr>
            <a:r>
              <a:rPr lang="en-US" sz="2200" b="1" i="0" u="none" strike="noStrike" cap="none" dirty="0">
                <a:solidFill>
                  <a:srgbClr val="002060"/>
                </a:solidFill>
                <a:latin typeface="Calibri"/>
                <a:ea typeface="Calibri"/>
                <a:cs typeface="Calibri"/>
                <a:sym typeface="Calibri"/>
              </a:rPr>
              <a:t>Support and encourage your student to take on challenges</a:t>
            </a:r>
            <a:r>
              <a:rPr lang="en-US" sz="2200" b="0" i="0" u="none" strike="noStrike" cap="none" dirty="0">
                <a:solidFill>
                  <a:srgbClr val="002060"/>
                </a:solidFill>
                <a:latin typeface="Calibri"/>
                <a:ea typeface="Calibri"/>
                <a:cs typeface="Calibri"/>
                <a:sym typeface="Calibri"/>
              </a:rPr>
              <a:t>. </a:t>
            </a:r>
            <a:r>
              <a:rPr lang="en-US" sz="2200" b="0" i="0" u="none" strike="noStrike" cap="none" dirty="0">
                <a:latin typeface="Calibri"/>
                <a:ea typeface="Calibri"/>
                <a:cs typeface="Calibri"/>
                <a:sym typeface="Calibri"/>
              </a:rPr>
              <a:t>It may not be easy, but it will be worth it.</a:t>
            </a:r>
            <a:endParaRPr sz="2200" dirty="0"/>
          </a:p>
        </p:txBody>
      </p:sp>
      <p:pic>
        <p:nvPicPr>
          <p:cNvPr id="3" name="Picture 2" descr="A person and person looking at papers&#10;&#10;Description automatically generated">
            <a:extLst>
              <a:ext uri="{FF2B5EF4-FFF2-40B4-BE49-F238E27FC236}">
                <a16:creationId xmlns:a16="http://schemas.microsoft.com/office/drawing/2014/main" id="{145080E6-6032-1745-92C7-DD7724B6A256}"/>
              </a:ext>
            </a:extLst>
          </p:cNvPr>
          <p:cNvPicPr>
            <a:picLocks noChangeAspect="1"/>
          </p:cNvPicPr>
          <p:nvPr/>
        </p:nvPicPr>
        <p:blipFill>
          <a:blip r:embed="rId4"/>
          <a:stretch>
            <a:fillRect/>
          </a:stretch>
        </p:blipFill>
        <p:spPr>
          <a:xfrm>
            <a:off x="-837571" y="1186920"/>
            <a:ext cx="7479672" cy="5246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9" name="object 7">
            <a:extLst>
              <a:ext uri="{FF2B5EF4-FFF2-40B4-BE49-F238E27FC236}">
                <a16:creationId xmlns:a16="http://schemas.microsoft.com/office/drawing/2014/main" id="{36A71434-7E15-F944-B3FF-672E55E22DFF}"/>
              </a:ext>
            </a:extLst>
          </p:cNvPr>
          <p:cNvGrpSpPr/>
          <p:nvPr/>
        </p:nvGrpSpPr>
        <p:grpSpPr>
          <a:xfrm>
            <a:off x="0" y="285458"/>
            <a:ext cx="12056533" cy="6318541"/>
            <a:chOff x="509213" y="7033066"/>
            <a:chExt cx="6948805" cy="2684145"/>
          </a:xfrm>
        </p:grpSpPr>
        <p:sp>
          <p:nvSpPr>
            <p:cNvPr id="10" name="object 8">
              <a:extLst>
                <a:ext uri="{FF2B5EF4-FFF2-40B4-BE49-F238E27FC236}">
                  <a16:creationId xmlns:a16="http://schemas.microsoft.com/office/drawing/2014/main" id="{8978507A-1CAD-0E4F-A5F9-2D159B14128B}"/>
                </a:ext>
              </a:extLst>
            </p:cNvPr>
            <p:cNvSpPr/>
            <p:nvPr/>
          </p:nvSpPr>
          <p:spPr>
            <a:xfrm>
              <a:off x="701230" y="7379351"/>
              <a:ext cx="6614159" cy="2234565"/>
            </a:xfrm>
            <a:custGeom>
              <a:avLst/>
              <a:gdLst/>
              <a:ahLst/>
              <a:cxnLst/>
              <a:rect l="l" t="t" r="r" b="b"/>
              <a:pathLst>
                <a:path w="6614159" h="2234565">
                  <a:moveTo>
                    <a:pt x="6328219" y="0"/>
                  </a:moveTo>
                  <a:lnTo>
                    <a:pt x="285750" y="0"/>
                  </a:lnTo>
                  <a:lnTo>
                    <a:pt x="239401" y="3740"/>
                  </a:lnTo>
                  <a:lnTo>
                    <a:pt x="195432" y="14568"/>
                  </a:lnTo>
                  <a:lnTo>
                    <a:pt x="154433" y="31895"/>
                  </a:lnTo>
                  <a:lnTo>
                    <a:pt x="116991" y="55134"/>
                  </a:lnTo>
                  <a:lnTo>
                    <a:pt x="83696" y="83696"/>
                  </a:lnTo>
                  <a:lnTo>
                    <a:pt x="55134" y="116991"/>
                  </a:lnTo>
                  <a:lnTo>
                    <a:pt x="31895" y="154433"/>
                  </a:lnTo>
                  <a:lnTo>
                    <a:pt x="14568" y="195432"/>
                  </a:lnTo>
                  <a:lnTo>
                    <a:pt x="3740" y="239401"/>
                  </a:lnTo>
                  <a:lnTo>
                    <a:pt x="0" y="285750"/>
                  </a:lnTo>
                  <a:lnTo>
                    <a:pt x="0" y="1948802"/>
                  </a:lnTo>
                  <a:lnTo>
                    <a:pt x="3740" y="1995151"/>
                  </a:lnTo>
                  <a:lnTo>
                    <a:pt x="14568" y="2039119"/>
                  </a:lnTo>
                  <a:lnTo>
                    <a:pt x="31895" y="2080118"/>
                  </a:lnTo>
                  <a:lnTo>
                    <a:pt x="55134" y="2117560"/>
                  </a:lnTo>
                  <a:lnTo>
                    <a:pt x="83696" y="2150856"/>
                  </a:lnTo>
                  <a:lnTo>
                    <a:pt x="116991" y="2179417"/>
                  </a:lnTo>
                  <a:lnTo>
                    <a:pt x="154433" y="2202656"/>
                  </a:lnTo>
                  <a:lnTo>
                    <a:pt x="195432" y="2219984"/>
                  </a:lnTo>
                  <a:lnTo>
                    <a:pt x="239401" y="2230812"/>
                  </a:lnTo>
                  <a:lnTo>
                    <a:pt x="285750" y="2234552"/>
                  </a:lnTo>
                  <a:lnTo>
                    <a:pt x="6328219" y="2234552"/>
                  </a:lnTo>
                  <a:lnTo>
                    <a:pt x="6374568" y="2230812"/>
                  </a:lnTo>
                  <a:lnTo>
                    <a:pt x="6418536" y="2219984"/>
                  </a:lnTo>
                  <a:lnTo>
                    <a:pt x="6459535" y="2202656"/>
                  </a:lnTo>
                  <a:lnTo>
                    <a:pt x="6496977" y="2179417"/>
                  </a:lnTo>
                  <a:lnTo>
                    <a:pt x="6530273" y="2150856"/>
                  </a:lnTo>
                  <a:lnTo>
                    <a:pt x="6558834" y="2117560"/>
                  </a:lnTo>
                  <a:lnTo>
                    <a:pt x="6582073" y="2080118"/>
                  </a:lnTo>
                  <a:lnTo>
                    <a:pt x="6599401" y="2039119"/>
                  </a:lnTo>
                  <a:lnTo>
                    <a:pt x="6610229" y="1995151"/>
                  </a:lnTo>
                  <a:lnTo>
                    <a:pt x="6613969" y="1948802"/>
                  </a:lnTo>
                  <a:lnTo>
                    <a:pt x="6613969" y="285750"/>
                  </a:lnTo>
                  <a:lnTo>
                    <a:pt x="6610229" y="239401"/>
                  </a:lnTo>
                  <a:lnTo>
                    <a:pt x="6599401" y="195432"/>
                  </a:lnTo>
                  <a:lnTo>
                    <a:pt x="6582073" y="154433"/>
                  </a:lnTo>
                  <a:lnTo>
                    <a:pt x="6558834" y="116991"/>
                  </a:lnTo>
                  <a:lnTo>
                    <a:pt x="6530273" y="83696"/>
                  </a:lnTo>
                  <a:lnTo>
                    <a:pt x="6496977" y="55134"/>
                  </a:lnTo>
                  <a:lnTo>
                    <a:pt x="6459535" y="31895"/>
                  </a:lnTo>
                  <a:lnTo>
                    <a:pt x="6418536" y="14568"/>
                  </a:lnTo>
                  <a:lnTo>
                    <a:pt x="6374568" y="3740"/>
                  </a:lnTo>
                  <a:lnTo>
                    <a:pt x="6328219" y="0"/>
                  </a:lnTo>
                  <a:close/>
                </a:path>
              </a:pathLst>
            </a:custGeom>
            <a:solidFill>
              <a:srgbClr val="59CEA1"/>
            </a:solidFill>
          </p:spPr>
          <p:txBody>
            <a:bodyPr wrap="square" lIns="0" tIns="0" rIns="0" bIns="0" rtlCol="0"/>
            <a:lstStyle/>
            <a:p>
              <a:endParaRPr/>
            </a:p>
          </p:txBody>
        </p:sp>
        <p:sp>
          <p:nvSpPr>
            <p:cNvPr id="11" name="object 9">
              <a:extLst>
                <a:ext uri="{FF2B5EF4-FFF2-40B4-BE49-F238E27FC236}">
                  <a16:creationId xmlns:a16="http://schemas.microsoft.com/office/drawing/2014/main" id="{3874203D-0C7E-F340-96F1-52D07C8AAE25}"/>
                </a:ext>
              </a:extLst>
            </p:cNvPr>
            <p:cNvSpPr/>
            <p:nvPr/>
          </p:nvSpPr>
          <p:spPr>
            <a:xfrm>
              <a:off x="509206" y="7195629"/>
              <a:ext cx="6806565" cy="594995"/>
            </a:xfrm>
            <a:custGeom>
              <a:avLst/>
              <a:gdLst/>
              <a:ahLst/>
              <a:cxnLst/>
              <a:rect l="l" t="t" r="r" b="b"/>
              <a:pathLst>
                <a:path w="6806565" h="594995">
                  <a:moveTo>
                    <a:pt x="6805981" y="469480"/>
                  </a:moveTo>
                  <a:lnTo>
                    <a:pt x="6802247" y="423125"/>
                  </a:lnTo>
                  <a:lnTo>
                    <a:pt x="6791414" y="379158"/>
                  </a:lnTo>
                  <a:lnTo>
                    <a:pt x="6774091" y="338162"/>
                  </a:lnTo>
                  <a:lnTo>
                    <a:pt x="6750850" y="300723"/>
                  </a:lnTo>
                  <a:lnTo>
                    <a:pt x="6722288" y="267423"/>
                  </a:lnTo>
                  <a:lnTo>
                    <a:pt x="6689001" y="238861"/>
                  </a:lnTo>
                  <a:lnTo>
                    <a:pt x="6651549" y="215633"/>
                  </a:lnTo>
                  <a:lnTo>
                    <a:pt x="6610553" y="198297"/>
                  </a:lnTo>
                  <a:lnTo>
                    <a:pt x="6566586" y="187477"/>
                  </a:lnTo>
                  <a:lnTo>
                    <a:pt x="6520231" y="183730"/>
                  </a:lnTo>
                  <a:lnTo>
                    <a:pt x="987920" y="183730"/>
                  </a:lnTo>
                  <a:lnTo>
                    <a:pt x="998461" y="162928"/>
                  </a:lnTo>
                  <a:lnTo>
                    <a:pt x="1013472" y="122555"/>
                  </a:lnTo>
                  <a:lnTo>
                    <a:pt x="1015771" y="91224"/>
                  </a:lnTo>
                  <a:lnTo>
                    <a:pt x="1004671" y="68427"/>
                  </a:lnTo>
                  <a:lnTo>
                    <a:pt x="937615" y="39611"/>
                  </a:lnTo>
                  <a:lnTo>
                    <a:pt x="889685" y="25019"/>
                  </a:lnTo>
                  <a:lnTo>
                    <a:pt x="839368" y="12065"/>
                  </a:lnTo>
                  <a:lnTo>
                    <a:pt x="790308" y="2984"/>
                  </a:lnTo>
                  <a:lnTo>
                    <a:pt x="746150" y="0"/>
                  </a:lnTo>
                  <a:lnTo>
                    <a:pt x="706259" y="2946"/>
                  </a:lnTo>
                  <a:lnTo>
                    <a:pt x="662076" y="11811"/>
                  </a:lnTo>
                  <a:lnTo>
                    <a:pt x="613867" y="28600"/>
                  </a:lnTo>
                  <a:lnTo>
                    <a:pt x="561848" y="55384"/>
                  </a:lnTo>
                  <a:lnTo>
                    <a:pt x="506247" y="94157"/>
                  </a:lnTo>
                  <a:lnTo>
                    <a:pt x="463981" y="130683"/>
                  </a:lnTo>
                  <a:lnTo>
                    <a:pt x="426199" y="162242"/>
                  </a:lnTo>
                  <a:lnTo>
                    <a:pt x="383590" y="184708"/>
                  </a:lnTo>
                  <a:lnTo>
                    <a:pt x="326847" y="193967"/>
                  </a:lnTo>
                  <a:lnTo>
                    <a:pt x="279793" y="191579"/>
                  </a:lnTo>
                  <a:lnTo>
                    <a:pt x="193090" y="179070"/>
                  </a:lnTo>
                  <a:lnTo>
                    <a:pt x="152336" y="177152"/>
                  </a:lnTo>
                  <a:lnTo>
                    <a:pt x="112598" y="183629"/>
                  </a:lnTo>
                  <a:lnTo>
                    <a:pt x="73304" y="202577"/>
                  </a:lnTo>
                  <a:lnTo>
                    <a:pt x="33934" y="238125"/>
                  </a:lnTo>
                  <a:lnTo>
                    <a:pt x="7429" y="285496"/>
                  </a:lnTo>
                  <a:lnTo>
                    <a:pt x="0" y="342265"/>
                  </a:lnTo>
                  <a:lnTo>
                    <a:pt x="3568" y="372592"/>
                  </a:lnTo>
                  <a:lnTo>
                    <a:pt x="25527" y="433920"/>
                  </a:lnTo>
                  <a:lnTo>
                    <a:pt x="67614" y="491909"/>
                  </a:lnTo>
                  <a:lnTo>
                    <a:pt x="96329" y="518045"/>
                  </a:lnTo>
                  <a:lnTo>
                    <a:pt x="130238" y="541451"/>
                  </a:lnTo>
                  <a:lnTo>
                    <a:pt x="169379" y="561454"/>
                  </a:lnTo>
                  <a:lnTo>
                    <a:pt x="213829" y="577443"/>
                  </a:lnTo>
                  <a:lnTo>
                    <a:pt x="263613" y="588772"/>
                  </a:lnTo>
                  <a:lnTo>
                    <a:pt x="318808" y="594804"/>
                  </a:lnTo>
                  <a:lnTo>
                    <a:pt x="379450" y="594906"/>
                  </a:lnTo>
                  <a:lnTo>
                    <a:pt x="445592" y="588429"/>
                  </a:lnTo>
                  <a:lnTo>
                    <a:pt x="495858" y="579183"/>
                  </a:lnTo>
                  <a:lnTo>
                    <a:pt x="544537" y="566407"/>
                  </a:lnTo>
                  <a:lnTo>
                    <a:pt x="584377" y="552742"/>
                  </a:lnTo>
                  <a:lnTo>
                    <a:pt x="6725374" y="552742"/>
                  </a:lnTo>
                  <a:lnTo>
                    <a:pt x="6761696" y="545401"/>
                  </a:lnTo>
                  <a:lnTo>
                    <a:pt x="6791363" y="525411"/>
                  </a:lnTo>
                  <a:lnTo>
                    <a:pt x="6805981" y="503707"/>
                  </a:lnTo>
                  <a:lnTo>
                    <a:pt x="6805981" y="469480"/>
                  </a:lnTo>
                  <a:close/>
                </a:path>
              </a:pathLst>
            </a:custGeom>
            <a:solidFill>
              <a:srgbClr val="0E84F1"/>
            </a:solidFill>
          </p:spPr>
          <p:txBody>
            <a:bodyPr wrap="square" lIns="0" tIns="0" rIns="0" bIns="0" rtlCol="0"/>
            <a:lstStyle/>
            <a:p>
              <a:endParaRPr/>
            </a:p>
          </p:txBody>
        </p:sp>
        <p:sp>
          <p:nvSpPr>
            <p:cNvPr id="12" name="object 10">
              <a:extLst>
                <a:ext uri="{FF2B5EF4-FFF2-40B4-BE49-F238E27FC236}">
                  <a16:creationId xmlns:a16="http://schemas.microsoft.com/office/drawing/2014/main" id="{8AF7AEDB-24B1-804E-A36B-E4FF36B7DBBD}"/>
                </a:ext>
              </a:extLst>
            </p:cNvPr>
            <p:cNvSpPr/>
            <p:nvPr/>
          </p:nvSpPr>
          <p:spPr>
            <a:xfrm>
              <a:off x="7099804" y="7315290"/>
              <a:ext cx="343535" cy="343535"/>
            </a:xfrm>
            <a:custGeom>
              <a:avLst/>
              <a:gdLst/>
              <a:ahLst/>
              <a:cxnLst/>
              <a:rect l="l" t="t" r="r" b="b"/>
              <a:pathLst>
                <a:path w="343534" h="343534">
                  <a:moveTo>
                    <a:pt x="343103" y="343103"/>
                  </a:moveTo>
                  <a:lnTo>
                    <a:pt x="339970" y="296547"/>
                  </a:lnTo>
                  <a:lnTo>
                    <a:pt x="330846" y="251895"/>
                  </a:lnTo>
                  <a:lnTo>
                    <a:pt x="316139" y="209554"/>
                  </a:lnTo>
                  <a:lnTo>
                    <a:pt x="296258" y="169935"/>
                  </a:lnTo>
                  <a:lnTo>
                    <a:pt x="271611" y="133445"/>
                  </a:lnTo>
                  <a:lnTo>
                    <a:pt x="242608" y="100495"/>
                  </a:lnTo>
                  <a:lnTo>
                    <a:pt x="209657" y="71491"/>
                  </a:lnTo>
                  <a:lnTo>
                    <a:pt x="173167" y="46845"/>
                  </a:lnTo>
                  <a:lnTo>
                    <a:pt x="133548" y="26963"/>
                  </a:lnTo>
                  <a:lnTo>
                    <a:pt x="91208" y="12256"/>
                  </a:lnTo>
                  <a:lnTo>
                    <a:pt x="46555" y="3132"/>
                  </a:lnTo>
                  <a:lnTo>
                    <a:pt x="0" y="0"/>
                  </a:lnTo>
                </a:path>
              </a:pathLst>
            </a:custGeom>
            <a:ln w="28587">
              <a:solidFill>
                <a:srgbClr val="59CEA1"/>
              </a:solidFill>
            </a:ln>
          </p:spPr>
          <p:txBody>
            <a:bodyPr wrap="square" lIns="0" tIns="0" rIns="0" bIns="0" rtlCol="0"/>
            <a:lstStyle/>
            <a:p>
              <a:endParaRPr/>
            </a:p>
          </p:txBody>
        </p:sp>
        <p:sp>
          <p:nvSpPr>
            <p:cNvPr id="13" name="object 11">
              <a:extLst>
                <a:ext uri="{FF2B5EF4-FFF2-40B4-BE49-F238E27FC236}">
                  <a16:creationId xmlns:a16="http://schemas.microsoft.com/office/drawing/2014/main" id="{455AE304-AA1F-454F-8F70-E15B5951C95B}"/>
                </a:ext>
              </a:extLst>
            </p:cNvPr>
            <p:cNvSpPr/>
            <p:nvPr/>
          </p:nvSpPr>
          <p:spPr>
            <a:xfrm>
              <a:off x="7099807" y="9359002"/>
              <a:ext cx="343535" cy="343535"/>
            </a:xfrm>
            <a:custGeom>
              <a:avLst/>
              <a:gdLst/>
              <a:ahLst/>
              <a:cxnLst/>
              <a:rect l="l" t="t" r="r" b="b"/>
              <a:pathLst>
                <a:path w="343534" h="343534">
                  <a:moveTo>
                    <a:pt x="0" y="343103"/>
                  </a:moveTo>
                  <a:lnTo>
                    <a:pt x="46555" y="339970"/>
                  </a:lnTo>
                  <a:lnTo>
                    <a:pt x="91208" y="330846"/>
                  </a:lnTo>
                  <a:lnTo>
                    <a:pt x="133548" y="316139"/>
                  </a:lnTo>
                  <a:lnTo>
                    <a:pt x="173167" y="296258"/>
                  </a:lnTo>
                  <a:lnTo>
                    <a:pt x="209657" y="271611"/>
                  </a:lnTo>
                  <a:lnTo>
                    <a:pt x="242608" y="242608"/>
                  </a:lnTo>
                  <a:lnTo>
                    <a:pt x="271611" y="209657"/>
                  </a:lnTo>
                  <a:lnTo>
                    <a:pt x="296258" y="173167"/>
                  </a:lnTo>
                  <a:lnTo>
                    <a:pt x="316139" y="133548"/>
                  </a:lnTo>
                  <a:lnTo>
                    <a:pt x="330846" y="91208"/>
                  </a:lnTo>
                  <a:lnTo>
                    <a:pt x="339970" y="46555"/>
                  </a:lnTo>
                  <a:lnTo>
                    <a:pt x="343103" y="0"/>
                  </a:lnTo>
                </a:path>
              </a:pathLst>
            </a:custGeom>
            <a:ln w="28587">
              <a:solidFill>
                <a:srgbClr val="59CEA1"/>
              </a:solidFill>
            </a:ln>
          </p:spPr>
          <p:txBody>
            <a:bodyPr wrap="square" lIns="0" tIns="0" rIns="0" bIns="0" rtlCol="0"/>
            <a:lstStyle/>
            <a:p>
              <a:endParaRPr/>
            </a:p>
          </p:txBody>
        </p:sp>
        <p:sp>
          <p:nvSpPr>
            <p:cNvPr id="14" name="object 12">
              <a:extLst>
                <a:ext uri="{FF2B5EF4-FFF2-40B4-BE49-F238E27FC236}">
                  <a16:creationId xmlns:a16="http://schemas.microsoft.com/office/drawing/2014/main" id="{D1B08418-81BB-FF49-9177-C17A019ADD03}"/>
                </a:ext>
              </a:extLst>
            </p:cNvPr>
            <p:cNvSpPr/>
            <p:nvPr/>
          </p:nvSpPr>
          <p:spPr>
            <a:xfrm>
              <a:off x="643040" y="7070350"/>
              <a:ext cx="701040" cy="756920"/>
            </a:xfrm>
            <a:custGeom>
              <a:avLst/>
              <a:gdLst/>
              <a:ahLst/>
              <a:cxnLst/>
              <a:rect l="l" t="t" r="r" b="b"/>
              <a:pathLst>
                <a:path w="701040" h="756920">
                  <a:moveTo>
                    <a:pt x="444144" y="0"/>
                  </a:moveTo>
                  <a:lnTo>
                    <a:pt x="0" y="207111"/>
                  </a:lnTo>
                  <a:lnTo>
                    <a:pt x="256336" y="756818"/>
                  </a:lnTo>
                  <a:lnTo>
                    <a:pt x="700481" y="549719"/>
                  </a:lnTo>
                  <a:lnTo>
                    <a:pt x="444144" y="0"/>
                  </a:lnTo>
                  <a:close/>
                </a:path>
              </a:pathLst>
            </a:custGeom>
            <a:solidFill>
              <a:srgbClr val="59CEA1"/>
            </a:solidFill>
          </p:spPr>
          <p:txBody>
            <a:bodyPr wrap="square" lIns="0" tIns="0" rIns="0" bIns="0" rtlCol="0"/>
            <a:lstStyle/>
            <a:p>
              <a:endParaRPr/>
            </a:p>
          </p:txBody>
        </p:sp>
        <p:sp>
          <p:nvSpPr>
            <p:cNvPr id="15" name="object 13">
              <a:extLst>
                <a:ext uri="{FF2B5EF4-FFF2-40B4-BE49-F238E27FC236}">
                  <a16:creationId xmlns:a16="http://schemas.microsoft.com/office/drawing/2014/main" id="{7E0A6692-9DF9-634C-86CA-33EA817D9FFD}"/>
                </a:ext>
              </a:extLst>
            </p:cNvPr>
            <p:cNvSpPr/>
            <p:nvPr/>
          </p:nvSpPr>
          <p:spPr>
            <a:xfrm>
              <a:off x="643040" y="7070350"/>
              <a:ext cx="701040" cy="756920"/>
            </a:xfrm>
            <a:custGeom>
              <a:avLst/>
              <a:gdLst/>
              <a:ahLst/>
              <a:cxnLst/>
              <a:rect l="l" t="t" r="r" b="b"/>
              <a:pathLst>
                <a:path w="701040" h="756920">
                  <a:moveTo>
                    <a:pt x="444144" y="0"/>
                  </a:moveTo>
                  <a:lnTo>
                    <a:pt x="700481" y="549719"/>
                  </a:lnTo>
                  <a:lnTo>
                    <a:pt x="256336" y="756818"/>
                  </a:lnTo>
                  <a:lnTo>
                    <a:pt x="0" y="207111"/>
                  </a:lnTo>
                  <a:lnTo>
                    <a:pt x="444144" y="0"/>
                  </a:lnTo>
                  <a:close/>
                </a:path>
              </a:pathLst>
            </a:custGeom>
            <a:ln w="10414">
              <a:solidFill>
                <a:srgbClr val="BDEFE0"/>
              </a:solidFill>
            </a:ln>
          </p:spPr>
          <p:txBody>
            <a:bodyPr wrap="square" lIns="0" tIns="0" rIns="0" bIns="0" rtlCol="0"/>
            <a:lstStyle/>
            <a:p>
              <a:endParaRPr/>
            </a:p>
          </p:txBody>
        </p:sp>
        <p:sp>
          <p:nvSpPr>
            <p:cNvPr id="16" name="object 14">
              <a:extLst>
                <a:ext uri="{FF2B5EF4-FFF2-40B4-BE49-F238E27FC236}">
                  <a16:creationId xmlns:a16="http://schemas.microsoft.com/office/drawing/2014/main" id="{E4B8303E-01C9-7448-87C8-199042E766E5}"/>
                </a:ext>
              </a:extLst>
            </p:cNvPr>
            <p:cNvSpPr/>
            <p:nvPr/>
          </p:nvSpPr>
          <p:spPr>
            <a:xfrm>
              <a:off x="643032" y="7070345"/>
              <a:ext cx="499109" cy="325120"/>
            </a:xfrm>
            <a:custGeom>
              <a:avLst/>
              <a:gdLst/>
              <a:ahLst/>
              <a:cxnLst/>
              <a:rect l="l" t="t" r="r" b="b"/>
              <a:pathLst>
                <a:path w="499109" h="325120">
                  <a:moveTo>
                    <a:pt x="444157" y="0"/>
                  </a:moveTo>
                  <a:lnTo>
                    <a:pt x="0" y="207111"/>
                  </a:lnTo>
                  <a:lnTo>
                    <a:pt x="54825" y="324675"/>
                  </a:lnTo>
                  <a:lnTo>
                    <a:pt x="498970" y="117563"/>
                  </a:lnTo>
                  <a:lnTo>
                    <a:pt x="444157" y="0"/>
                  </a:lnTo>
                  <a:close/>
                </a:path>
              </a:pathLst>
            </a:custGeom>
            <a:solidFill>
              <a:srgbClr val="0E84F1"/>
            </a:solidFill>
          </p:spPr>
          <p:txBody>
            <a:bodyPr wrap="square" lIns="0" tIns="0" rIns="0" bIns="0" rtlCol="0"/>
            <a:lstStyle/>
            <a:p>
              <a:endParaRPr/>
            </a:p>
          </p:txBody>
        </p:sp>
        <p:sp>
          <p:nvSpPr>
            <p:cNvPr id="17" name="object 15">
              <a:extLst>
                <a:ext uri="{FF2B5EF4-FFF2-40B4-BE49-F238E27FC236}">
                  <a16:creationId xmlns:a16="http://schemas.microsoft.com/office/drawing/2014/main" id="{3E835163-B303-9643-A466-E971275B1B99}"/>
                </a:ext>
              </a:extLst>
            </p:cNvPr>
            <p:cNvSpPr/>
            <p:nvPr/>
          </p:nvSpPr>
          <p:spPr>
            <a:xfrm>
              <a:off x="1130655" y="7147051"/>
              <a:ext cx="248920" cy="462280"/>
            </a:xfrm>
            <a:custGeom>
              <a:avLst/>
              <a:gdLst/>
              <a:ahLst/>
              <a:cxnLst/>
              <a:rect l="l" t="t" r="r" b="b"/>
              <a:pathLst>
                <a:path w="248919" h="462279">
                  <a:moveTo>
                    <a:pt x="126250" y="381990"/>
                  </a:moveTo>
                  <a:lnTo>
                    <a:pt x="0" y="336042"/>
                  </a:lnTo>
                  <a:lnTo>
                    <a:pt x="25755" y="461695"/>
                  </a:lnTo>
                  <a:lnTo>
                    <a:pt x="126250" y="381990"/>
                  </a:lnTo>
                  <a:close/>
                </a:path>
                <a:path w="248919" h="462279">
                  <a:moveTo>
                    <a:pt x="248564" y="45948"/>
                  </a:moveTo>
                  <a:lnTo>
                    <a:pt x="122313" y="0"/>
                  </a:lnTo>
                  <a:lnTo>
                    <a:pt x="12" y="336029"/>
                  </a:lnTo>
                  <a:lnTo>
                    <a:pt x="126250" y="381990"/>
                  </a:lnTo>
                  <a:lnTo>
                    <a:pt x="248564" y="45948"/>
                  </a:lnTo>
                  <a:close/>
                </a:path>
              </a:pathLst>
            </a:custGeom>
            <a:solidFill>
              <a:srgbClr val="FFFFFF"/>
            </a:solidFill>
          </p:spPr>
          <p:txBody>
            <a:bodyPr wrap="square" lIns="0" tIns="0" rIns="0" bIns="0" rtlCol="0"/>
            <a:lstStyle/>
            <a:p>
              <a:endParaRPr/>
            </a:p>
          </p:txBody>
        </p:sp>
        <p:pic>
          <p:nvPicPr>
            <p:cNvPr id="18" name="object 16">
              <a:extLst>
                <a:ext uri="{FF2B5EF4-FFF2-40B4-BE49-F238E27FC236}">
                  <a16:creationId xmlns:a16="http://schemas.microsoft.com/office/drawing/2014/main" id="{3E26D6A7-E2C7-4441-A978-F8CC54935A24}"/>
                </a:ext>
              </a:extLst>
            </p:cNvPr>
            <p:cNvPicPr/>
            <p:nvPr/>
          </p:nvPicPr>
          <p:blipFill>
            <a:blip r:embed="rId3" cstate="print"/>
            <a:stretch>
              <a:fillRect/>
            </a:stretch>
          </p:blipFill>
          <p:spPr>
            <a:xfrm>
              <a:off x="1264725" y="7060811"/>
              <a:ext cx="142284" cy="99897"/>
            </a:xfrm>
            <a:prstGeom prst="rect">
              <a:avLst/>
            </a:prstGeom>
          </p:spPr>
        </p:pic>
        <p:pic>
          <p:nvPicPr>
            <p:cNvPr id="19" name="object 17">
              <a:extLst>
                <a:ext uri="{FF2B5EF4-FFF2-40B4-BE49-F238E27FC236}">
                  <a16:creationId xmlns:a16="http://schemas.microsoft.com/office/drawing/2014/main" id="{64D21496-94DF-7245-87A5-4FF18F5F404B}"/>
                </a:ext>
              </a:extLst>
            </p:cNvPr>
            <p:cNvPicPr/>
            <p:nvPr/>
          </p:nvPicPr>
          <p:blipFill>
            <a:blip r:embed="rId4" cstate="print"/>
            <a:stretch>
              <a:fillRect/>
            </a:stretch>
          </p:blipFill>
          <p:spPr>
            <a:xfrm>
              <a:off x="857675" y="7477575"/>
              <a:ext cx="213887" cy="169374"/>
            </a:xfrm>
            <a:prstGeom prst="rect">
              <a:avLst/>
            </a:prstGeom>
          </p:spPr>
        </p:pic>
        <p:sp>
          <p:nvSpPr>
            <p:cNvPr id="20" name="object 18">
              <a:extLst>
                <a:ext uri="{FF2B5EF4-FFF2-40B4-BE49-F238E27FC236}">
                  <a16:creationId xmlns:a16="http://schemas.microsoft.com/office/drawing/2014/main" id="{04E2ED1A-0FA1-1B47-868B-23E69911EEAD}"/>
                </a:ext>
              </a:extLst>
            </p:cNvPr>
            <p:cNvSpPr/>
            <p:nvPr/>
          </p:nvSpPr>
          <p:spPr>
            <a:xfrm>
              <a:off x="793927" y="7273505"/>
              <a:ext cx="327025" cy="236854"/>
            </a:xfrm>
            <a:custGeom>
              <a:avLst/>
              <a:gdLst/>
              <a:ahLst/>
              <a:cxnLst/>
              <a:rect l="l" t="t" r="r" b="b"/>
              <a:pathLst>
                <a:path w="327025" h="236854">
                  <a:moveTo>
                    <a:pt x="314706" y="104889"/>
                  </a:moveTo>
                  <a:lnTo>
                    <a:pt x="308508" y="91592"/>
                  </a:lnTo>
                  <a:lnTo>
                    <a:pt x="300596" y="88709"/>
                  </a:lnTo>
                  <a:lnTo>
                    <a:pt x="34747" y="212674"/>
                  </a:lnTo>
                  <a:lnTo>
                    <a:pt x="31877" y="220586"/>
                  </a:lnTo>
                  <a:lnTo>
                    <a:pt x="38074" y="233883"/>
                  </a:lnTo>
                  <a:lnTo>
                    <a:pt x="45986" y="236753"/>
                  </a:lnTo>
                  <a:lnTo>
                    <a:pt x="52628" y="233654"/>
                  </a:lnTo>
                  <a:lnTo>
                    <a:pt x="311823" y="112788"/>
                  </a:lnTo>
                  <a:lnTo>
                    <a:pt x="314706" y="104889"/>
                  </a:lnTo>
                  <a:close/>
                </a:path>
                <a:path w="327025" h="236854">
                  <a:moveTo>
                    <a:pt x="326517" y="16167"/>
                  </a:moveTo>
                  <a:lnTo>
                    <a:pt x="320319" y="2882"/>
                  </a:lnTo>
                  <a:lnTo>
                    <a:pt x="312420" y="0"/>
                  </a:lnTo>
                  <a:lnTo>
                    <a:pt x="2870" y="144335"/>
                  </a:lnTo>
                  <a:lnTo>
                    <a:pt x="0" y="152247"/>
                  </a:lnTo>
                  <a:lnTo>
                    <a:pt x="6197" y="165544"/>
                  </a:lnTo>
                  <a:lnTo>
                    <a:pt x="14109" y="168414"/>
                  </a:lnTo>
                  <a:lnTo>
                    <a:pt x="20751" y="165315"/>
                  </a:lnTo>
                  <a:lnTo>
                    <a:pt x="323646" y="24079"/>
                  </a:lnTo>
                  <a:lnTo>
                    <a:pt x="326517" y="16167"/>
                  </a:lnTo>
                  <a:close/>
                </a:path>
              </a:pathLst>
            </a:custGeom>
            <a:solidFill>
              <a:srgbClr val="FFFFFF"/>
            </a:solidFill>
          </p:spPr>
          <p:txBody>
            <a:bodyPr wrap="square" lIns="0" tIns="0" rIns="0" bIns="0" rtlCol="0"/>
            <a:lstStyle/>
            <a:p>
              <a:endParaRPr/>
            </a:p>
          </p:txBody>
        </p:sp>
        <p:pic>
          <p:nvPicPr>
            <p:cNvPr id="21" name="object 19">
              <a:extLst>
                <a:ext uri="{FF2B5EF4-FFF2-40B4-BE49-F238E27FC236}">
                  <a16:creationId xmlns:a16="http://schemas.microsoft.com/office/drawing/2014/main" id="{4C78CE25-8354-F24D-B486-14F4577B2558}"/>
                </a:ext>
              </a:extLst>
            </p:cNvPr>
            <p:cNvPicPr/>
            <p:nvPr/>
          </p:nvPicPr>
          <p:blipFill>
            <a:blip r:embed="rId5" cstate="print"/>
            <a:stretch>
              <a:fillRect/>
            </a:stretch>
          </p:blipFill>
          <p:spPr>
            <a:xfrm>
              <a:off x="1249358" y="7033066"/>
              <a:ext cx="170537" cy="128157"/>
            </a:xfrm>
            <a:prstGeom prst="rect">
              <a:avLst/>
            </a:prstGeom>
          </p:spPr>
        </p:pic>
        <p:sp>
          <p:nvSpPr>
            <p:cNvPr id="22" name="object 20">
              <a:extLst>
                <a:ext uri="{FF2B5EF4-FFF2-40B4-BE49-F238E27FC236}">
                  <a16:creationId xmlns:a16="http://schemas.microsoft.com/office/drawing/2014/main" id="{B77BBAC2-C6BF-124D-9D76-CD43EFDE26B6}"/>
                </a:ext>
              </a:extLst>
            </p:cNvPr>
            <p:cNvSpPr/>
            <p:nvPr/>
          </p:nvSpPr>
          <p:spPr>
            <a:xfrm>
              <a:off x="627607" y="7040727"/>
              <a:ext cx="766445" cy="787400"/>
            </a:xfrm>
            <a:custGeom>
              <a:avLst/>
              <a:gdLst/>
              <a:ahLst/>
              <a:cxnLst/>
              <a:rect l="l" t="t" r="r" b="b"/>
              <a:pathLst>
                <a:path w="766444" h="787400">
                  <a:moveTo>
                    <a:pt x="89103" y="127393"/>
                  </a:moveTo>
                  <a:lnTo>
                    <a:pt x="75806" y="133591"/>
                  </a:lnTo>
                  <a:lnTo>
                    <a:pt x="72936" y="141490"/>
                  </a:lnTo>
                  <a:lnTo>
                    <a:pt x="87909" y="173621"/>
                  </a:lnTo>
                  <a:lnTo>
                    <a:pt x="2717" y="213347"/>
                  </a:lnTo>
                  <a:lnTo>
                    <a:pt x="0" y="221386"/>
                  </a:lnTo>
                  <a:lnTo>
                    <a:pt x="262458" y="784224"/>
                  </a:lnTo>
                  <a:lnTo>
                    <a:pt x="270357" y="787107"/>
                  </a:lnTo>
                  <a:lnTo>
                    <a:pt x="340678" y="754316"/>
                  </a:lnTo>
                  <a:lnTo>
                    <a:pt x="277812" y="754316"/>
                  </a:lnTo>
                  <a:lnTo>
                    <a:pt x="87528" y="346240"/>
                  </a:lnTo>
                  <a:lnTo>
                    <a:pt x="139165" y="322160"/>
                  </a:lnTo>
                  <a:lnTo>
                    <a:pt x="76301" y="322160"/>
                  </a:lnTo>
                  <a:lnTo>
                    <a:pt x="32702" y="228676"/>
                  </a:lnTo>
                  <a:lnTo>
                    <a:pt x="99136" y="197700"/>
                  </a:lnTo>
                  <a:lnTo>
                    <a:pt x="128453" y="197700"/>
                  </a:lnTo>
                  <a:lnTo>
                    <a:pt x="123215" y="186474"/>
                  </a:lnTo>
                  <a:lnTo>
                    <a:pt x="174835" y="162394"/>
                  </a:lnTo>
                  <a:lnTo>
                    <a:pt x="111988" y="162394"/>
                  </a:lnTo>
                  <a:lnTo>
                    <a:pt x="97002" y="130263"/>
                  </a:lnTo>
                  <a:lnTo>
                    <a:pt x="89103" y="127393"/>
                  </a:lnTo>
                  <a:close/>
                </a:path>
                <a:path w="766444" h="787400">
                  <a:moveTo>
                    <a:pt x="679111" y="455320"/>
                  </a:moveTo>
                  <a:lnTo>
                    <a:pt x="649795" y="455320"/>
                  </a:lnTo>
                  <a:lnTo>
                    <a:pt x="697890" y="558431"/>
                  </a:lnTo>
                  <a:lnTo>
                    <a:pt x="277812" y="754316"/>
                  </a:lnTo>
                  <a:lnTo>
                    <a:pt x="340678" y="754316"/>
                  </a:lnTo>
                  <a:lnTo>
                    <a:pt x="727798" y="573798"/>
                  </a:lnTo>
                  <a:lnTo>
                    <a:pt x="730623" y="566012"/>
                  </a:lnTo>
                  <a:lnTo>
                    <a:pt x="729697" y="563803"/>
                  </a:lnTo>
                  <a:lnTo>
                    <a:pt x="679111" y="455320"/>
                  </a:lnTo>
                  <a:close/>
                </a:path>
                <a:path w="766444" h="787400">
                  <a:moveTo>
                    <a:pt x="536901" y="150355"/>
                  </a:moveTo>
                  <a:lnTo>
                    <a:pt x="507593" y="150355"/>
                  </a:lnTo>
                  <a:lnTo>
                    <a:pt x="553631" y="249072"/>
                  </a:lnTo>
                  <a:lnTo>
                    <a:pt x="490219" y="423290"/>
                  </a:lnTo>
                  <a:lnTo>
                    <a:pt x="489267" y="425830"/>
                  </a:lnTo>
                  <a:lnTo>
                    <a:pt x="489178" y="428307"/>
                  </a:lnTo>
                  <a:lnTo>
                    <a:pt x="489750" y="430898"/>
                  </a:lnTo>
                  <a:lnTo>
                    <a:pt x="515429" y="556209"/>
                  </a:lnTo>
                  <a:lnTo>
                    <a:pt x="518503" y="562362"/>
                  </a:lnTo>
                  <a:lnTo>
                    <a:pt x="523927" y="566012"/>
                  </a:lnTo>
                  <a:lnTo>
                    <a:pt x="530458" y="566658"/>
                  </a:lnTo>
                  <a:lnTo>
                    <a:pt x="536854" y="563803"/>
                  </a:lnTo>
                  <a:lnTo>
                    <a:pt x="579844" y="529704"/>
                  </a:lnTo>
                  <a:lnTo>
                    <a:pt x="537108" y="529704"/>
                  </a:lnTo>
                  <a:lnTo>
                    <a:pt x="520458" y="448475"/>
                  </a:lnTo>
                  <a:lnTo>
                    <a:pt x="598107" y="448475"/>
                  </a:lnTo>
                  <a:lnTo>
                    <a:pt x="582828" y="442912"/>
                  </a:lnTo>
                  <a:lnTo>
                    <a:pt x="586133" y="433831"/>
                  </a:lnTo>
                  <a:lnTo>
                    <a:pt x="557872" y="433831"/>
                  </a:lnTo>
                  <a:lnTo>
                    <a:pt x="519918" y="420014"/>
                  </a:lnTo>
                  <a:lnTo>
                    <a:pt x="519681" y="420014"/>
                  </a:lnTo>
                  <a:lnTo>
                    <a:pt x="594749" y="213766"/>
                  </a:lnTo>
                  <a:lnTo>
                    <a:pt x="566470" y="213766"/>
                  </a:lnTo>
                  <a:lnTo>
                    <a:pt x="536901" y="150355"/>
                  </a:lnTo>
                  <a:close/>
                </a:path>
                <a:path w="766444" h="787400">
                  <a:moveTo>
                    <a:pt x="598107" y="448475"/>
                  </a:moveTo>
                  <a:lnTo>
                    <a:pt x="520458" y="448475"/>
                  </a:lnTo>
                  <a:lnTo>
                    <a:pt x="602068" y="478180"/>
                  </a:lnTo>
                  <a:lnTo>
                    <a:pt x="537108" y="529704"/>
                  </a:lnTo>
                  <a:lnTo>
                    <a:pt x="579844" y="529704"/>
                  </a:lnTo>
                  <a:lnTo>
                    <a:pt x="636892" y="484454"/>
                  </a:lnTo>
                  <a:lnTo>
                    <a:pt x="638886" y="482968"/>
                  </a:lnTo>
                  <a:lnTo>
                    <a:pt x="640486" y="480885"/>
                  </a:lnTo>
                  <a:lnTo>
                    <a:pt x="649254" y="456806"/>
                  </a:lnTo>
                  <a:lnTo>
                    <a:pt x="620991" y="456806"/>
                  </a:lnTo>
                  <a:lnTo>
                    <a:pt x="598107" y="448475"/>
                  </a:lnTo>
                  <a:close/>
                </a:path>
                <a:path w="766444" h="787400">
                  <a:moveTo>
                    <a:pt x="764545" y="131838"/>
                  </a:moveTo>
                  <a:lnTo>
                    <a:pt x="696048" y="131838"/>
                  </a:lnTo>
                  <a:lnTo>
                    <a:pt x="734212" y="145732"/>
                  </a:lnTo>
                  <a:lnTo>
                    <a:pt x="620991" y="456806"/>
                  </a:lnTo>
                  <a:lnTo>
                    <a:pt x="649254" y="456806"/>
                  </a:lnTo>
                  <a:lnTo>
                    <a:pt x="649795" y="455320"/>
                  </a:lnTo>
                  <a:lnTo>
                    <a:pt x="679111" y="455320"/>
                  </a:lnTo>
                  <a:lnTo>
                    <a:pt x="662647" y="420014"/>
                  </a:lnTo>
                  <a:lnTo>
                    <a:pt x="766229" y="135445"/>
                  </a:lnTo>
                  <a:lnTo>
                    <a:pt x="764545" y="131838"/>
                  </a:lnTo>
                  <a:close/>
                </a:path>
                <a:path w="766444" h="787400">
                  <a:moveTo>
                    <a:pt x="710596" y="108864"/>
                  </a:moveTo>
                  <a:lnTo>
                    <a:pt x="632929" y="108864"/>
                  </a:lnTo>
                  <a:lnTo>
                    <a:pt x="671093" y="122758"/>
                  </a:lnTo>
                  <a:lnTo>
                    <a:pt x="557872" y="433831"/>
                  </a:lnTo>
                  <a:lnTo>
                    <a:pt x="586133" y="433831"/>
                  </a:lnTo>
                  <a:lnTo>
                    <a:pt x="696048" y="131838"/>
                  </a:lnTo>
                  <a:lnTo>
                    <a:pt x="764545" y="131838"/>
                  </a:lnTo>
                  <a:lnTo>
                    <a:pt x="762673" y="127825"/>
                  </a:lnTo>
                  <a:lnTo>
                    <a:pt x="710596" y="108864"/>
                  </a:lnTo>
                  <a:close/>
                </a:path>
                <a:path w="766444" h="787400">
                  <a:moveTo>
                    <a:pt x="482081" y="32791"/>
                  </a:moveTo>
                  <a:lnTo>
                    <a:pt x="452780" y="32791"/>
                  </a:lnTo>
                  <a:lnTo>
                    <a:pt x="496366" y="126276"/>
                  </a:lnTo>
                  <a:lnTo>
                    <a:pt x="76301" y="322160"/>
                  </a:lnTo>
                  <a:lnTo>
                    <a:pt x="139165" y="322160"/>
                  </a:lnTo>
                  <a:lnTo>
                    <a:pt x="507593" y="150355"/>
                  </a:lnTo>
                  <a:lnTo>
                    <a:pt x="536901" y="150355"/>
                  </a:lnTo>
                  <a:lnTo>
                    <a:pt x="482081" y="32791"/>
                  </a:lnTo>
                  <a:close/>
                </a:path>
                <a:path w="766444" h="787400">
                  <a:moveTo>
                    <a:pt x="128453" y="197700"/>
                  </a:moveTo>
                  <a:lnTo>
                    <a:pt x="99136" y="197700"/>
                  </a:lnTo>
                  <a:lnTo>
                    <a:pt x="114122" y="229819"/>
                  </a:lnTo>
                  <a:lnTo>
                    <a:pt x="122021" y="232702"/>
                  </a:lnTo>
                  <a:lnTo>
                    <a:pt x="135318" y="226504"/>
                  </a:lnTo>
                  <a:lnTo>
                    <a:pt x="138201" y="218592"/>
                  </a:lnTo>
                  <a:lnTo>
                    <a:pt x="128453" y="197700"/>
                  </a:lnTo>
                  <a:close/>
                </a:path>
                <a:path w="766444" h="787400">
                  <a:moveTo>
                    <a:pt x="622642" y="76847"/>
                  </a:moveTo>
                  <a:lnTo>
                    <a:pt x="615022" y="80403"/>
                  </a:lnTo>
                  <a:lnTo>
                    <a:pt x="566470" y="213766"/>
                  </a:lnTo>
                  <a:lnTo>
                    <a:pt x="594749" y="213766"/>
                  </a:lnTo>
                  <a:lnTo>
                    <a:pt x="632929" y="108864"/>
                  </a:lnTo>
                  <a:lnTo>
                    <a:pt x="710596" y="108864"/>
                  </a:lnTo>
                  <a:lnTo>
                    <a:pt x="622642" y="76847"/>
                  </a:lnTo>
                  <a:close/>
                </a:path>
                <a:path w="766444" h="787400">
                  <a:moveTo>
                    <a:pt x="216157" y="156794"/>
                  </a:moveTo>
                  <a:lnTo>
                    <a:pt x="186842" y="156794"/>
                  </a:lnTo>
                  <a:lnTo>
                    <a:pt x="201828" y="188925"/>
                  </a:lnTo>
                  <a:lnTo>
                    <a:pt x="209727" y="191808"/>
                  </a:lnTo>
                  <a:lnTo>
                    <a:pt x="223024" y="185597"/>
                  </a:lnTo>
                  <a:lnTo>
                    <a:pt x="225907" y="177698"/>
                  </a:lnTo>
                  <a:lnTo>
                    <a:pt x="216157" y="156794"/>
                  </a:lnTo>
                  <a:close/>
                </a:path>
                <a:path w="766444" h="787400">
                  <a:moveTo>
                    <a:pt x="176809" y="86486"/>
                  </a:moveTo>
                  <a:lnTo>
                    <a:pt x="163512" y="92684"/>
                  </a:lnTo>
                  <a:lnTo>
                    <a:pt x="160642" y="100596"/>
                  </a:lnTo>
                  <a:lnTo>
                    <a:pt x="175615" y="132714"/>
                  </a:lnTo>
                  <a:lnTo>
                    <a:pt x="111988" y="162394"/>
                  </a:lnTo>
                  <a:lnTo>
                    <a:pt x="174835" y="162394"/>
                  </a:lnTo>
                  <a:lnTo>
                    <a:pt x="186842" y="156794"/>
                  </a:lnTo>
                  <a:lnTo>
                    <a:pt x="216157" y="156794"/>
                  </a:lnTo>
                  <a:lnTo>
                    <a:pt x="210998" y="145732"/>
                  </a:lnTo>
                  <a:lnTo>
                    <a:pt x="210921" y="145567"/>
                  </a:lnTo>
                  <a:lnTo>
                    <a:pt x="262574" y="121488"/>
                  </a:lnTo>
                  <a:lnTo>
                    <a:pt x="199694" y="121488"/>
                  </a:lnTo>
                  <a:lnTo>
                    <a:pt x="184721" y="89369"/>
                  </a:lnTo>
                  <a:lnTo>
                    <a:pt x="176809" y="86486"/>
                  </a:lnTo>
                  <a:close/>
                </a:path>
                <a:path w="766444" h="787400">
                  <a:moveTo>
                    <a:pt x="303864" y="115900"/>
                  </a:moveTo>
                  <a:lnTo>
                    <a:pt x="274561" y="115900"/>
                  </a:lnTo>
                  <a:lnTo>
                    <a:pt x="289534" y="148031"/>
                  </a:lnTo>
                  <a:lnTo>
                    <a:pt x="297446" y="150901"/>
                  </a:lnTo>
                  <a:lnTo>
                    <a:pt x="310743" y="144703"/>
                  </a:lnTo>
                  <a:lnTo>
                    <a:pt x="313613" y="136804"/>
                  </a:lnTo>
                  <a:lnTo>
                    <a:pt x="303864" y="115900"/>
                  </a:lnTo>
                  <a:close/>
                </a:path>
                <a:path w="766444" h="787400">
                  <a:moveTo>
                    <a:pt x="264515" y="45592"/>
                  </a:moveTo>
                  <a:lnTo>
                    <a:pt x="251218" y="51790"/>
                  </a:lnTo>
                  <a:lnTo>
                    <a:pt x="248348" y="59689"/>
                  </a:lnTo>
                  <a:lnTo>
                    <a:pt x="263334" y="91820"/>
                  </a:lnTo>
                  <a:lnTo>
                    <a:pt x="199694" y="121488"/>
                  </a:lnTo>
                  <a:lnTo>
                    <a:pt x="262574" y="121488"/>
                  </a:lnTo>
                  <a:lnTo>
                    <a:pt x="274561" y="115900"/>
                  </a:lnTo>
                  <a:lnTo>
                    <a:pt x="303864" y="115900"/>
                  </a:lnTo>
                  <a:lnTo>
                    <a:pt x="298627" y="104673"/>
                  </a:lnTo>
                  <a:lnTo>
                    <a:pt x="350280" y="80594"/>
                  </a:lnTo>
                  <a:lnTo>
                    <a:pt x="287400" y="80594"/>
                  </a:lnTo>
                  <a:lnTo>
                    <a:pt x="272427" y="48463"/>
                  </a:lnTo>
                  <a:lnTo>
                    <a:pt x="264515" y="45592"/>
                  </a:lnTo>
                  <a:close/>
                </a:path>
                <a:path w="766444" h="787400">
                  <a:moveTo>
                    <a:pt x="391572" y="75006"/>
                  </a:moveTo>
                  <a:lnTo>
                    <a:pt x="362267" y="75006"/>
                  </a:lnTo>
                  <a:lnTo>
                    <a:pt x="377240" y="107124"/>
                  </a:lnTo>
                  <a:lnTo>
                    <a:pt x="385152" y="110007"/>
                  </a:lnTo>
                  <a:lnTo>
                    <a:pt x="398449" y="103809"/>
                  </a:lnTo>
                  <a:lnTo>
                    <a:pt x="401320" y="95897"/>
                  </a:lnTo>
                  <a:lnTo>
                    <a:pt x="391572" y="75006"/>
                  </a:lnTo>
                  <a:close/>
                </a:path>
                <a:path w="766444" h="787400">
                  <a:moveTo>
                    <a:pt x="352221" y="4686"/>
                  </a:moveTo>
                  <a:lnTo>
                    <a:pt x="338924" y="10896"/>
                  </a:lnTo>
                  <a:lnTo>
                    <a:pt x="336054" y="18795"/>
                  </a:lnTo>
                  <a:lnTo>
                    <a:pt x="351040" y="50926"/>
                  </a:lnTo>
                  <a:lnTo>
                    <a:pt x="287400" y="80594"/>
                  </a:lnTo>
                  <a:lnTo>
                    <a:pt x="350280" y="80594"/>
                  </a:lnTo>
                  <a:lnTo>
                    <a:pt x="362267" y="75006"/>
                  </a:lnTo>
                  <a:lnTo>
                    <a:pt x="391572" y="75006"/>
                  </a:lnTo>
                  <a:lnTo>
                    <a:pt x="386334" y="63779"/>
                  </a:lnTo>
                  <a:lnTo>
                    <a:pt x="437966" y="39700"/>
                  </a:lnTo>
                  <a:lnTo>
                    <a:pt x="375107" y="39700"/>
                  </a:lnTo>
                  <a:lnTo>
                    <a:pt x="360133" y="7569"/>
                  </a:lnTo>
                  <a:lnTo>
                    <a:pt x="352221" y="4686"/>
                  </a:lnTo>
                  <a:close/>
                </a:path>
                <a:path w="766444" h="787400">
                  <a:moveTo>
                    <a:pt x="460235" y="0"/>
                  </a:moveTo>
                  <a:lnTo>
                    <a:pt x="375107" y="39700"/>
                  </a:lnTo>
                  <a:lnTo>
                    <a:pt x="437966" y="39700"/>
                  </a:lnTo>
                  <a:lnTo>
                    <a:pt x="452780" y="32791"/>
                  </a:lnTo>
                  <a:lnTo>
                    <a:pt x="482081" y="32791"/>
                  </a:lnTo>
                  <a:lnTo>
                    <a:pt x="468134" y="2882"/>
                  </a:lnTo>
                  <a:lnTo>
                    <a:pt x="460235" y="0"/>
                  </a:lnTo>
                  <a:close/>
                </a:path>
              </a:pathLst>
            </a:custGeom>
            <a:solidFill>
              <a:srgbClr val="10167F"/>
            </a:solidFill>
          </p:spPr>
          <p:txBody>
            <a:bodyPr wrap="square" lIns="0" tIns="0" rIns="0" bIns="0" rtlCol="0"/>
            <a:lstStyle/>
            <a:p>
              <a:endParaRPr/>
            </a:p>
          </p:txBody>
        </p:sp>
      </p:grpSp>
      <p:sp>
        <p:nvSpPr>
          <p:cNvPr id="236" name="Google Shape;236;p19"/>
          <p:cNvSpPr txBox="1">
            <a:spLocks noGrp="1"/>
          </p:cNvSpPr>
          <p:nvPr>
            <p:ph type="title"/>
          </p:nvPr>
        </p:nvSpPr>
        <p:spPr>
          <a:xfrm>
            <a:off x="2608066" y="1270747"/>
            <a:ext cx="8610600" cy="6280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200" b="1" dirty="0">
                <a:solidFill>
                  <a:schemeClr val="bg1"/>
                </a:solidFill>
                <a:latin typeface="Trade Gothic Next HvyCd" panose="020B0806040303020004" pitchFamily="34" charset="0"/>
              </a:rPr>
              <a:t>Important Notes for Families</a:t>
            </a:r>
            <a:endParaRPr sz="5200" b="1" dirty="0">
              <a:solidFill>
                <a:schemeClr val="bg1"/>
              </a:solidFill>
              <a:latin typeface="Trade Gothic Next HvyCd" panose="020B0806040303020004" pitchFamily="34" charset="0"/>
            </a:endParaRPr>
          </a:p>
        </p:txBody>
      </p:sp>
      <p:graphicFrame>
        <p:nvGraphicFramePr>
          <p:cNvPr id="237" name="Google Shape;237;p19"/>
          <p:cNvGraphicFramePr/>
          <p:nvPr>
            <p:extLst>
              <p:ext uri="{D42A27DB-BD31-4B8C-83A1-F6EECF244321}">
                <p14:modId xmlns:p14="http://schemas.microsoft.com/office/powerpoint/2010/main" val="810242034"/>
              </p:ext>
            </p:extLst>
          </p:nvPr>
        </p:nvGraphicFramePr>
        <p:xfrm>
          <a:off x="697432" y="2500742"/>
          <a:ext cx="5296970" cy="3601720"/>
        </p:xfrm>
        <a:graphic>
          <a:graphicData uri="http://schemas.openxmlformats.org/drawingml/2006/table">
            <a:tbl>
              <a:tblPr>
                <a:noFill/>
                <a:tableStyleId>{9CD3F6A9-2ABF-4247-B2D7-C3F19B003E15}</a:tableStyleId>
              </a:tblPr>
              <a:tblGrid>
                <a:gridCol w="5296970">
                  <a:extLst>
                    <a:ext uri="{9D8B030D-6E8A-4147-A177-3AD203B41FA5}">
                      <a16:colId xmlns:a16="http://schemas.microsoft.com/office/drawing/2014/main" val="20000"/>
                    </a:ext>
                  </a:extLst>
                </a:gridCol>
              </a:tblGrid>
              <a:tr h="952755">
                <a:tc>
                  <a:txBody>
                    <a:bodyPr/>
                    <a:lstStyle/>
                    <a:p>
                      <a:pPr marL="0" marR="0" lvl="0" indent="0" algn="l" rtl="0">
                        <a:spcBef>
                          <a:spcPts val="0"/>
                        </a:spcBef>
                        <a:spcAft>
                          <a:spcPts val="0"/>
                        </a:spcAft>
                        <a:buNone/>
                      </a:pPr>
                      <a:r>
                        <a:rPr lang="en-US" sz="2400" b="1" i="0" u="none" strike="noStrike" cap="none" dirty="0">
                          <a:solidFill>
                            <a:schemeClr val="bg1"/>
                          </a:solidFill>
                          <a:latin typeface="Calibri"/>
                          <a:ea typeface="Calibri"/>
                          <a:cs typeface="Calibri"/>
                          <a:sym typeface="Calibri"/>
                        </a:rPr>
                        <a:t>Students with Disabilities and/or Who Have IEPs or 504 Plans</a:t>
                      </a:r>
                      <a:endParaRPr sz="2400" u="none" strike="noStrike" cap="none" dirty="0">
                        <a:solidFill>
                          <a:schemeClr val="bg1"/>
                        </a:solidFill>
                        <a:latin typeface="Calibri"/>
                        <a:ea typeface="Calibri"/>
                        <a:cs typeface="Calibri"/>
                        <a:sym typeface="Calibri"/>
                      </a:endParaRPr>
                    </a:p>
                    <a:p>
                      <a:pPr marL="0" marR="0" lvl="0" indent="0" algn="l" rtl="0">
                        <a:spcBef>
                          <a:spcPts val="0"/>
                        </a:spcBef>
                        <a:spcAft>
                          <a:spcPts val="0"/>
                        </a:spcAft>
                        <a:buNone/>
                      </a:pPr>
                      <a:r>
                        <a:rPr lang="en-US" sz="1800" b="0" i="0" u="none" strike="noStrike" cap="none" dirty="0">
                          <a:solidFill>
                            <a:schemeClr val="bg1"/>
                          </a:solidFill>
                          <a:latin typeface="Calibri"/>
                          <a:ea typeface="Calibri"/>
                          <a:cs typeface="Calibri"/>
                          <a:sym typeface="Calibri"/>
                        </a:rPr>
                        <a:t>In high school, school districts are responsible for identifying students with disabilities and offering accommodations. </a:t>
                      </a:r>
                      <a:br>
                        <a:rPr lang="en-US" sz="1800" b="0" i="0" u="none" strike="noStrike" cap="none" dirty="0">
                          <a:solidFill>
                            <a:schemeClr val="bg1"/>
                          </a:solidFill>
                          <a:latin typeface="Calibri"/>
                          <a:ea typeface="Calibri"/>
                          <a:cs typeface="Calibri"/>
                          <a:sym typeface="Calibri"/>
                        </a:rPr>
                      </a:br>
                      <a:endParaRPr sz="1800" dirty="0">
                        <a:solidFill>
                          <a:schemeClr val="bg1"/>
                        </a:solidFill>
                      </a:endParaRPr>
                    </a:p>
                    <a:p>
                      <a:pPr marL="285750" marR="0" lvl="0" indent="-285750" algn="l" rtl="0">
                        <a:spcBef>
                          <a:spcPts val="0"/>
                        </a:spcBef>
                        <a:spcAft>
                          <a:spcPts val="0"/>
                        </a:spcAft>
                        <a:buClr>
                          <a:schemeClr val="bg1"/>
                        </a:buClr>
                        <a:buSzPts val="2000"/>
                        <a:buFont typeface="Arial" panose="020B0604020202020204" pitchFamily="34" charset="0"/>
                        <a:buChar char="•"/>
                      </a:pPr>
                      <a:r>
                        <a:rPr lang="en-US" sz="1800" b="0" i="0" u="none" strike="noStrike" cap="none" dirty="0">
                          <a:solidFill>
                            <a:schemeClr val="bg1"/>
                          </a:solidFill>
                          <a:latin typeface="Calibri"/>
                          <a:ea typeface="Calibri"/>
                          <a:cs typeface="Calibri"/>
                          <a:sym typeface="Calibri"/>
                        </a:rPr>
                        <a:t>In college, students are responsible for actively seeking out disability services on their own.</a:t>
                      </a:r>
                      <a:br>
                        <a:rPr lang="en-US" sz="1800" b="0" i="0" u="none" strike="noStrike" cap="none" dirty="0">
                          <a:solidFill>
                            <a:schemeClr val="bg1"/>
                          </a:solidFill>
                          <a:latin typeface="Calibri"/>
                          <a:ea typeface="Calibri"/>
                          <a:cs typeface="Calibri"/>
                          <a:sym typeface="Calibri"/>
                        </a:rPr>
                      </a:br>
                      <a:r>
                        <a:rPr lang="en-US" sz="1800" b="0" i="0" u="none" strike="noStrike" cap="none" dirty="0">
                          <a:solidFill>
                            <a:schemeClr val="bg1"/>
                          </a:solidFill>
                          <a:latin typeface="Calibri"/>
                          <a:ea typeface="Calibri"/>
                          <a:cs typeface="Calibri"/>
                          <a:sym typeface="Calibri"/>
                        </a:rPr>
                        <a:t> </a:t>
                      </a:r>
                      <a:endParaRPr sz="1800" dirty="0">
                        <a:solidFill>
                          <a:schemeClr val="bg1"/>
                        </a:solidFill>
                      </a:endParaRPr>
                    </a:p>
                    <a:p>
                      <a:pPr marL="285750" marR="0" lvl="0" indent="-285750" algn="l" rtl="0">
                        <a:spcBef>
                          <a:spcPts val="0"/>
                        </a:spcBef>
                        <a:spcAft>
                          <a:spcPts val="0"/>
                        </a:spcAft>
                        <a:buClr>
                          <a:schemeClr val="bg1"/>
                        </a:buClr>
                        <a:buSzPts val="2000"/>
                        <a:buFont typeface="Arial" panose="020B0604020202020204" pitchFamily="34" charset="0"/>
                        <a:buChar char="•"/>
                      </a:pPr>
                      <a:r>
                        <a:rPr lang="en-US" sz="1800" b="0" i="0" u="none" strike="noStrike" cap="none" dirty="0">
                          <a:solidFill>
                            <a:schemeClr val="bg1"/>
                          </a:solidFill>
                          <a:latin typeface="Calibri"/>
                          <a:ea typeface="Calibri"/>
                          <a:cs typeface="Calibri"/>
                          <a:sym typeface="Calibri"/>
                        </a:rPr>
                        <a:t>If you need any accommodations, be sure to contact the college’s Disabled Student Services Office for assistance and support.</a:t>
                      </a:r>
                      <a:endParaRPr sz="1800" u="none" strike="noStrike" cap="none" dirty="0">
                        <a:solidFill>
                          <a:schemeClr val="bg1"/>
                        </a:solidFill>
                        <a:latin typeface="Calibri"/>
                        <a:ea typeface="Calibri"/>
                        <a:cs typeface="Calibri"/>
                        <a:sym typeface="Calibri"/>
                      </a:endParaRPr>
                    </a:p>
                  </a:txBody>
                  <a:tcPr marL="63500" marR="63500" marT="63500" marB="6350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39" name="Google Shape;239;p19"/>
          <p:cNvGraphicFramePr/>
          <p:nvPr>
            <p:extLst>
              <p:ext uri="{D42A27DB-BD31-4B8C-83A1-F6EECF244321}">
                <p14:modId xmlns:p14="http://schemas.microsoft.com/office/powerpoint/2010/main" val="2409274006"/>
              </p:ext>
            </p:extLst>
          </p:nvPr>
        </p:nvGraphicFramePr>
        <p:xfrm>
          <a:off x="6367959" y="2401251"/>
          <a:ext cx="5338281" cy="3784600"/>
        </p:xfrm>
        <a:graphic>
          <a:graphicData uri="http://schemas.openxmlformats.org/drawingml/2006/table">
            <a:tbl>
              <a:tblPr>
                <a:noFill/>
                <a:tableStyleId>{9CD3F6A9-2ABF-4247-B2D7-C3F19B003E15}</a:tableStyleId>
              </a:tblPr>
              <a:tblGrid>
                <a:gridCol w="5338281">
                  <a:extLst>
                    <a:ext uri="{9D8B030D-6E8A-4147-A177-3AD203B41FA5}">
                      <a16:colId xmlns:a16="http://schemas.microsoft.com/office/drawing/2014/main" val="20000"/>
                    </a:ext>
                  </a:extLst>
                </a:gridCol>
              </a:tblGrid>
              <a:tr h="1779425">
                <a:tc>
                  <a:txBody>
                    <a:bodyPr/>
                    <a:lstStyle/>
                    <a:p>
                      <a:pPr marL="0" marR="0" lvl="0" indent="0" algn="l" rtl="0">
                        <a:spcBef>
                          <a:spcPts val="0"/>
                        </a:spcBef>
                        <a:spcAft>
                          <a:spcPts val="0"/>
                        </a:spcAft>
                        <a:buNone/>
                      </a:pPr>
                      <a:r>
                        <a:rPr lang="en-US" sz="2400" b="1" i="0" u="none" strike="noStrike" cap="none" dirty="0">
                          <a:solidFill>
                            <a:schemeClr val="bg1"/>
                          </a:solidFill>
                          <a:latin typeface="Calibri"/>
                          <a:ea typeface="Calibri"/>
                          <a:cs typeface="Calibri"/>
                          <a:sym typeface="Calibri"/>
                        </a:rPr>
                        <a:t>FERPA (Family Educational Rights and Privacy Act) </a:t>
                      </a:r>
                      <a:r>
                        <a:rPr lang="en-US" sz="2400" b="0" i="0" u="none" strike="noStrike" cap="none" dirty="0">
                          <a:solidFill>
                            <a:schemeClr val="bg1"/>
                          </a:solidFill>
                          <a:latin typeface="Calibri"/>
                          <a:ea typeface="Calibri"/>
                          <a:cs typeface="Calibri"/>
                          <a:sym typeface="Calibri"/>
                        </a:rPr>
                        <a:t>is a law that protects the privacy of student school records. </a:t>
                      </a:r>
                      <a:br>
                        <a:rPr lang="en-US" sz="2400" b="0" i="0" u="none" strike="noStrike" cap="none" dirty="0">
                          <a:solidFill>
                            <a:schemeClr val="bg1"/>
                          </a:solidFill>
                          <a:latin typeface="Calibri"/>
                          <a:ea typeface="Calibri"/>
                          <a:cs typeface="Calibri"/>
                          <a:sym typeface="Calibri"/>
                        </a:rPr>
                      </a:br>
                      <a:endParaRPr sz="2400" dirty="0">
                        <a:solidFill>
                          <a:schemeClr val="bg1"/>
                        </a:solidFill>
                      </a:endParaRPr>
                    </a:p>
                    <a:p>
                      <a:pPr marL="285750" marR="0" lvl="0" indent="-285750" algn="l" rtl="0">
                        <a:spcBef>
                          <a:spcPts val="0"/>
                        </a:spcBef>
                        <a:spcAft>
                          <a:spcPts val="0"/>
                        </a:spcAft>
                        <a:buClr>
                          <a:schemeClr val="bg1"/>
                        </a:buClr>
                        <a:buSzPts val="2000"/>
                        <a:buFont typeface="Arial" panose="020B0604020202020204" pitchFamily="34" charset="0"/>
                        <a:buChar char="•"/>
                      </a:pPr>
                      <a:r>
                        <a:rPr lang="en-US" sz="1800" b="0" i="0" u="none" strike="noStrike" cap="none" dirty="0">
                          <a:solidFill>
                            <a:schemeClr val="bg1"/>
                          </a:solidFill>
                          <a:latin typeface="Calibri"/>
                          <a:ea typeface="Calibri"/>
                          <a:cs typeface="Calibri"/>
                          <a:sym typeface="Calibri"/>
                        </a:rPr>
                        <a:t>Parents/guardians have access to and control over these records while your child is in K–12. </a:t>
                      </a:r>
                      <a:br>
                        <a:rPr lang="en-US" sz="1800" b="0" i="0" u="none" strike="noStrike" cap="none" dirty="0">
                          <a:solidFill>
                            <a:schemeClr val="bg1"/>
                          </a:solidFill>
                          <a:latin typeface="Calibri"/>
                          <a:ea typeface="Calibri"/>
                          <a:cs typeface="Calibri"/>
                          <a:sym typeface="Calibri"/>
                        </a:rPr>
                      </a:br>
                      <a:endParaRPr sz="1800" dirty="0">
                        <a:solidFill>
                          <a:schemeClr val="bg1"/>
                        </a:solidFill>
                      </a:endParaRPr>
                    </a:p>
                    <a:p>
                      <a:pPr marL="285750" marR="0" lvl="0" indent="-285750" algn="l" rtl="0">
                        <a:spcBef>
                          <a:spcPts val="0"/>
                        </a:spcBef>
                        <a:spcAft>
                          <a:spcPts val="0"/>
                        </a:spcAft>
                        <a:buClr>
                          <a:schemeClr val="bg1"/>
                        </a:buClr>
                        <a:buSzPts val="2000"/>
                        <a:buFont typeface="Arial" panose="020B0604020202020204" pitchFamily="34" charset="0"/>
                        <a:buChar char="•"/>
                      </a:pPr>
                      <a:r>
                        <a:rPr lang="en-US" sz="1800" b="0" i="0" u="none" strike="noStrike" cap="none" dirty="0">
                          <a:solidFill>
                            <a:schemeClr val="bg1"/>
                          </a:solidFill>
                          <a:latin typeface="Calibri"/>
                          <a:ea typeface="Calibri"/>
                          <a:cs typeface="Calibri"/>
                          <a:sym typeface="Calibri"/>
                        </a:rPr>
                        <a:t>Once a student turns 18 or starts college (including dual enrollment), those rights transfer to the student, even if they are under eighteen. However, students can choose to give you permission to access their records if they’d like.</a:t>
                      </a:r>
                      <a:endParaRPr sz="1800" b="0" u="none" strike="noStrike" cap="none" dirty="0">
                        <a:solidFill>
                          <a:schemeClr val="bg1"/>
                        </a:solidFill>
                      </a:endParaRPr>
                    </a:p>
                  </a:txBody>
                  <a:tcPr marL="63500" marR="63500" marT="63500" marB="6350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 name="Picture 2" descr="A notepad and pencil on a black background&#10;&#10;Description automatically generated">
            <a:extLst>
              <a:ext uri="{FF2B5EF4-FFF2-40B4-BE49-F238E27FC236}">
                <a16:creationId xmlns:a16="http://schemas.microsoft.com/office/drawing/2014/main" id="{A75E4DFF-40C4-6B42-8AEE-A32373FE0110}"/>
              </a:ext>
            </a:extLst>
          </p:cNvPr>
          <p:cNvPicPr>
            <a:picLocks noChangeAspect="1"/>
          </p:cNvPicPr>
          <p:nvPr/>
        </p:nvPicPr>
        <p:blipFill>
          <a:blip r:embed="rId6"/>
          <a:stretch>
            <a:fillRect/>
          </a:stretch>
        </p:blipFill>
        <p:spPr>
          <a:xfrm>
            <a:off x="-692516" y="-385361"/>
            <a:ext cx="3875968" cy="3530585"/>
          </a:xfrm>
          <a:prstGeom prst="rect">
            <a:avLst/>
          </a:prstGeom>
        </p:spPr>
      </p:pic>
      <p:cxnSp>
        <p:nvCxnSpPr>
          <p:cNvPr id="6" name="Straight Connector 5">
            <a:extLst>
              <a:ext uri="{FF2B5EF4-FFF2-40B4-BE49-F238E27FC236}">
                <a16:creationId xmlns:a16="http://schemas.microsoft.com/office/drawing/2014/main" id="{4ED71172-B86F-0E4B-8A94-893DAFD4A4DC}"/>
              </a:ext>
            </a:extLst>
          </p:cNvPr>
          <p:cNvCxnSpPr/>
          <p:nvPr/>
        </p:nvCxnSpPr>
        <p:spPr>
          <a:xfrm>
            <a:off x="6096000" y="2534608"/>
            <a:ext cx="0" cy="3310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2">
            <a:extLst>
              <a:ext uri="{FF2B5EF4-FFF2-40B4-BE49-F238E27FC236}">
                <a16:creationId xmlns:a16="http://schemas.microsoft.com/office/drawing/2014/main" id="{A6A11EE3-57E1-094D-B03C-B563103531AB}"/>
              </a:ext>
            </a:extLst>
          </p:cNvPr>
          <p:cNvSpPr/>
          <p:nvPr/>
        </p:nvSpPr>
        <p:spPr>
          <a:xfrm rot="5400000" flipH="1">
            <a:off x="9080131" y="-2380919"/>
            <a:ext cx="907699" cy="5622892"/>
          </a:xfrm>
          <a:custGeom>
            <a:avLst/>
            <a:gdLst/>
            <a:ahLst/>
            <a:cxnLst/>
            <a:rect l="l" t="t" r="r" b="b"/>
            <a:pathLst>
              <a:path w="2279650" h="10058400">
                <a:moveTo>
                  <a:pt x="2279220" y="0"/>
                </a:moveTo>
                <a:lnTo>
                  <a:pt x="1860845" y="0"/>
                </a:lnTo>
                <a:lnTo>
                  <a:pt x="1850914" y="7071"/>
                </a:lnTo>
                <a:lnTo>
                  <a:pt x="1819070" y="30317"/>
                </a:lnTo>
                <a:lnTo>
                  <a:pt x="1787344" y="54059"/>
                </a:lnTo>
                <a:lnTo>
                  <a:pt x="1755740" y="78297"/>
                </a:lnTo>
                <a:lnTo>
                  <a:pt x="1724261" y="103033"/>
                </a:lnTo>
                <a:lnTo>
                  <a:pt x="1692914" y="128269"/>
                </a:lnTo>
                <a:lnTo>
                  <a:pt x="1661702" y="154005"/>
                </a:lnTo>
                <a:lnTo>
                  <a:pt x="1630630" y="180245"/>
                </a:lnTo>
                <a:lnTo>
                  <a:pt x="1599704" y="206988"/>
                </a:lnTo>
                <a:lnTo>
                  <a:pt x="1568927" y="234238"/>
                </a:lnTo>
                <a:lnTo>
                  <a:pt x="1538304" y="261995"/>
                </a:lnTo>
                <a:lnTo>
                  <a:pt x="1507840" y="290260"/>
                </a:lnTo>
                <a:lnTo>
                  <a:pt x="1477539" y="319036"/>
                </a:lnTo>
                <a:lnTo>
                  <a:pt x="1447407" y="348324"/>
                </a:lnTo>
                <a:lnTo>
                  <a:pt x="1417448" y="378125"/>
                </a:lnTo>
                <a:lnTo>
                  <a:pt x="1387666" y="408442"/>
                </a:lnTo>
                <a:lnTo>
                  <a:pt x="1358066" y="439275"/>
                </a:lnTo>
                <a:lnTo>
                  <a:pt x="1328653" y="470626"/>
                </a:lnTo>
                <a:lnTo>
                  <a:pt x="1299432" y="502497"/>
                </a:lnTo>
                <a:lnTo>
                  <a:pt x="1270407" y="534889"/>
                </a:lnTo>
                <a:lnTo>
                  <a:pt x="1241583" y="567803"/>
                </a:lnTo>
                <a:lnTo>
                  <a:pt x="1212964" y="601243"/>
                </a:lnTo>
                <a:lnTo>
                  <a:pt x="1184555" y="635207"/>
                </a:lnTo>
                <a:lnTo>
                  <a:pt x="1156361" y="669700"/>
                </a:lnTo>
                <a:lnTo>
                  <a:pt x="1128386" y="704721"/>
                </a:lnTo>
                <a:lnTo>
                  <a:pt x="1100636" y="740273"/>
                </a:lnTo>
                <a:lnTo>
                  <a:pt x="1073114" y="776356"/>
                </a:lnTo>
                <a:lnTo>
                  <a:pt x="1045826" y="812974"/>
                </a:lnTo>
                <a:lnTo>
                  <a:pt x="1018776" y="850126"/>
                </a:lnTo>
                <a:lnTo>
                  <a:pt x="991968" y="887815"/>
                </a:lnTo>
                <a:lnTo>
                  <a:pt x="965408" y="926042"/>
                </a:lnTo>
                <a:lnTo>
                  <a:pt x="939100" y="964809"/>
                </a:lnTo>
                <a:lnTo>
                  <a:pt x="913049" y="1004118"/>
                </a:lnTo>
                <a:lnTo>
                  <a:pt x="887259" y="1043969"/>
                </a:lnTo>
                <a:lnTo>
                  <a:pt x="861735" y="1084364"/>
                </a:lnTo>
                <a:lnTo>
                  <a:pt x="836482" y="1125306"/>
                </a:lnTo>
                <a:lnTo>
                  <a:pt x="811504" y="1166795"/>
                </a:lnTo>
                <a:lnTo>
                  <a:pt x="786806" y="1208833"/>
                </a:lnTo>
                <a:lnTo>
                  <a:pt x="762393" y="1251421"/>
                </a:lnTo>
                <a:lnTo>
                  <a:pt x="738269" y="1294562"/>
                </a:lnTo>
                <a:lnTo>
                  <a:pt x="714439" y="1338256"/>
                </a:lnTo>
                <a:lnTo>
                  <a:pt x="690908" y="1382505"/>
                </a:lnTo>
                <a:lnTo>
                  <a:pt x="667680" y="1427311"/>
                </a:lnTo>
                <a:lnTo>
                  <a:pt x="644760" y="1472676"/>
                </a:lnTo>
                <a:lnTo>
                  <a:pt x="622152" y="1518600"/>
                </a:lnTo>
                <a:lnTo>
                  <a:pt x="599862" y="1565086"/>
                </a:lnTo>
                <a:lnTo>
                  <a:pt x="577894" y="1612134"/>
                </a:lnTo>
                <a:lnTo>
                  <a:pt x="556252" y="1659747"/>
                </a:lnTo>
                <a:lnTo>
                  <a:pt x="534942" y="1707926"/>
                </a:lnTo>
                <a:lnTo>
                  <a:pt x="513967" y="1756673"/>
                </a:lnTo>
                <a:lnTo>
                  <a:pt x="493333" y="1805989"/>
                </a:lnTo>
                <a:lnTo>
                  <a:pt x="473044" y="1855875"/>
                </a:lnTo>
                <a:lnTo>
                  <a:pt x="453106" y="1906333"/>
                </a:lnTo>
                <a:lnTo>
                  <a:pt x="433521" y="1957366"/>
                </a:lnTo>
                <a:lnTo>
                  <a:pt x="414296" y="2008973"/>
                </a:lnTo>
                <a:lnTo>
                  <a:pt x="395435" y="2061157"/>
                </a:lnTo>
                <a:lnTo>
                  <a:pt x="376942" y="2113920"/>
                </a:lnTo>
                <a:lnTo>
                  <a:pt x="358822" y="2167263"/>
                </a:lnTo>
                <a:lnTo>
                  <a:pt x="341080" y="2221187"/>
                </a:lnTo>
                <a:lnTo>
                  <a:pt x="323721" y="2275694"/>
                </a:lnTo>
                <a:lnTo>
                  <a:pt x="306749" y="2330785"/>
                </a:lnTo>
                <a:lnTo>
                  <a:pt x="290168" y="2386463"/>
                </a:lnTo>
                <a:lnTo>
                  <a:pt x="273984" y="2442728"/>
                </a:lnTo>
                <a:lnTo>
                  <a:pt x="258201" y="2499583"/>
                </a:lnTo>
                <a:lnTo>
                  <a:pt x="242824" y="2557028"/>
                </a:lnTo>
                <a:lnTo>
                  <a:pt x="227857" y="2615065"/>
                </a:lnTo>
                <a:lnTo>
                  <a:pt x="213306" y="2673696"/>
                </a:lnTo>
                <a:lnTo>
                  <a:pt x="199174" y="2732923"/>
                </a:lnTo>
                <a:lnTo>
                  <a:pt x="185467" y="2792747"/>
                </a:lnTo>
                <a:lnTo>
                  <a:pt x="172188" y="2853168"/>
                </a:lnTo>
                <a:lnTo>
                  <a:pt x="159344" y="2914190"/>
                </a:lnTo>
                <a:lnTo>
                  <a:pt x="146937" y="2975814"/>
                </a:lnTo>
                <a:lnTo>
                  <a:pt x="134974" y="3038040"/>
                </a:lnTo>
                <a:lnTo>
                  <a:pt x="123458" y="3100872"/>
                </a:lnTo>
                <a:lnTo>
                  <a:pt x="112395" y="3164309"/>
                </a:lnTo>
                <a:lnTo>
                  <a:pt x="101789" y="3228354"/>
                </a:lnTo>
                <a:lnTo>
                  <a:pt x="91644" y="3293008"/>
                </a:lnTo>
                <a:lnTo>
                  <a:pt x="81966" y="3358273"/>
                </a:lnTo>
                <a:lnTo>
                  <a:pt x="72759" y="3424151"/>
                </a:lnTo>
                <a:lnTo>
                  <a:pt x="64027" y="3490642"/>
                </a:lnTo>
                <a:lnTo>
                  <a:pt x="55776" y="3557749"/>
                </a:lnTo>
                <a:lnTo>
                  <a:pt x="48010" y="3625473"/>
                </a:lnTo>
                <a:lnTo>
                  <a:pt x="40733" y="3693815"/>
                </a:lnTo>
                <a:lnTo>
                  <a:pt x="33951" y="3762777"/>
                </a:lnTo>
                <a:lnTo>
                  <a:pt x="29272" y="3814412"/>
                </a:lnTo>
                <a:lnTo>
                  <a:pt x="24945" y="3865992"/>
                </a:lnTo>
                <a:lnTo>
                  <a:pt x="20968" y="3917517"/>
                </a:lnTo>
                <a:lnTo>
                  <a:pt x="17341" y="3968985"/>
                </a:lnTo>
                <a:lnTo>
                  <a:pt x="14062" y="4020397"/>
                </a:lnTo>
                <a:lnTo>
                  <a:pt x="11129" y="4071751"/>
                </a:lnTo>
                <a:lnTo>
                  <a:pt x="8542" y="4123046"/>
                </a:lnTo>
                <a:lnTo>
                  <a:pt x="6300" y="4174281"/>
                </a:lnTo>
                <a:lnTo>
                  <a:pt x="4400" y="4225456"/>
                </a:lnTo>
                <a:lnTo>
                  <a:pt x="2842" y="4276569"/>
                </a:lnTo>
                <a:lnTo>
                  <a:pt x="1624" y="4327619"/>
                </a:lnTo>
                <a:lnTo>
                  <a:pt x="745" y="4378606"/>
                </a:lnTo>
                <a:lnTo>
                  <a:pt x="204" y="4429529"/>
                </a:lnTo>
                <a:lnTo>
                  <a:pt x="0" y="4480387"/>
                </a:lnTo>
                <a:lnTo>
                  <a:pt x="130" y="4531178"/>
                </a:lnTo>
                <a:lnTo>
                  <a:pt x="595" y="4581903"/>
                </a:lnTo>
                <a:lnTo>
                  <a:pt x="1392" y="4632560"/>
                </a:lnTo>
                <a:lnTo>
                  <a:pt x="2521" y="4683147"/>
                </a:lnTo>
                <a:lnTo>
                  <a:pt x="3980" y="4733666"/>
                </a:lnTo>
                <a:lnTo>
                  <a:pt x="5768" y="4784113"/>
                </a:lnTo>
                <a:lnTo>
                  <a:pt x="7883" y="4834489"/>
                </a:lnTo>
                <a:lnTo>
                  <a:pt x="10325" y="4884793"/>
                </a:lnTo>
                <a:lnTo>
                  <a:pt x="13091" y="4935023"/>
                </a:lnTo>
                <a:lnTo>
                  <a:pt x="16182" y="4985179"/>
                </a:lnTo>
                <a:lnTo>
                  <a:pt x="19595" y="5035260"/>
                </a:lnTo>
                <a:lnTo>
                  <a:pt x="23329" y="5085265"/>
                </a:lnTo>
                <a:lnTo>
                  <a:pt x="27382" y="5135193"/>
                </a:lnTo>
                <a:lnTo>
                  <a:pt x="31755" y="5185043"/>
                </a:lnTo>
                <a:lnTo>
                  <a:pt x="36445" y="5234815"/>
                </a:lnTo>
                <a:lnTo>
                  <a:pt x="41450" y="5284506"/>
                </a:lnTo>
                <a:lnTo>
                  <a:pt x="46771" y="5334118"/>
                </a:lnTo>
                <a:lnTo>
                  <a:pt x="52405" y="5383647"/>
                </a:lnTo>
                <a:lnTo>
                  <a:pt x="58352" y="5433095"/>
                </a:lnTo>
                <a:lnTo>
                  <a:pt x="64609" y="5482459"/>
                </a:lnTo>
                <a:lnTo>
                  <a:pt x="71176" y="5531739"/>
                </a:lnTo>
                <a:lnTo>
                  <a:pt x="78051" y="5580934"/>
                </a:lnTo>
                <a:lnTo>
                  <a:pt x="85234" y="5630042"/>
                </a:lnTo>
                <a:lnTo>
                  <a:pt x="92722" y="5679064"/>
                </a:lnTo>
                <a:lnTo>
                  <a:pt x="100515" y="5727999"/>
                </a:lnTo>
                <a:lnTo>
                  <a:pt x="108611" y="5776844"/>
                </a:lnTo>
                <a:lnTo>
                  <a:pt x="117009" y="5825600"/>
                </a:lnTo>
                <a:lnTo>
                  <a:pt x="125707" y="5874265"/>
                </a:lnTo>
                <a:lnTo>
                  <a:pt x="134706" y="5922839"/>
                </a:lnTo>
                <a:lnTo>
                  <a:pt x="144002" y="5971321"/>
                </a:lnTo>
                <a:lnTo>
                  <a:pt x="153595" y="6019710"/>
                </a:lnTo>
                <a:lnTo>
                  <a:pt x="163484" y="6068004"/>
                </a:lnTo>
                <a:lnTo>
                  <a:pt x="173667" y="6116203"/>
                </a:lnTo>
                <a:lnTo>
                  <a:pt x="184143" y="6164307"/>
                </a:lnTo>
                <a:lnTo>
                  <a:pt x="194911" y="6212313"/>
                </a:lnTo>
                <a:lnTo>
                  <a:pt x="205969" y="6260222"/>
                </a:lnTo>
                <a:lnTo>
                  <a:pt x="217317" y="6308032"/>
                </a:lnTo>
                <a:lnTo>
                  <a:pt x="228952" y="6355743"/>
                </a:lnTo>
                <a:lnTo>
                  <a:pt x="240874" y="6403353"/>
                </a:lnTo>
                <a:lnTo>
                  <a:pt x="253082" y="6450862"/>
                </a:lnTo>
                <a:lnTo>
                  <a:pt x="265574" y="6498268"/>
                </a:lnTo>
                <a:lnTo>
                  <a:pt x="278348" y="6545572"/>
                </a:lnTo>
                <a:lnTo>
                  <a:pt x="291404" y="6592771"/>
                </a:lnTo>
                <a:lnTo>
                  <a:pt x="304740" y="6639865"/>
                </a:lnTo>
                <a:lnTo>
                  <a:pt x="318355" y="6686854"/>
                </a:lnTo>
                <a:lnTo>
                  <a:pt x="332248" y="6733736"/>
                </a:lnTo>
                <a:lnTo>
                  <a:pt x="346417" y="6780510"/>
                </a:lnTo>
                <a:lnTo>
                  <a:pt x="360861" y="6827175"/>
                </a:lnTo>
                <a:lnTo>
                  <a:pt x="375580" y="6873731"/>
                </a:lnTo>
                <a:lnTo>
                  <a:pt x="390570" y="6920177"/>
                </a:lnTo>
                <a:lnTo>
                  <a:pt x="405832" y="6966511"/>
                </a:lnTo>
                <a:lnTo>
                  <a:pt x="421364" y="7012733"/>
                </a:lnTo>
                <a:lnTo>
                  <a:pt x="437165" y="7058842"/>
                </a:lnTo>
                <a:lnTo>
                  <a:pt x="453233" y="7104837"/>
                </a:lnTo>
                <a:lnTo>
                  <a:pt x="469568" y="7150717"/>
                </a:lnTo>
                <a:lnTo>
                  <a:pt x="486167" y="7196481"/>
                </a:lnTo>
                <a:lnTo>
                  <a:pt x="503030" y="7242128"/>
                </a:lnTo>
                <a:lnTo>
                  <a:pt x="520155" y="7287658"/>
                </a:lnTo>
                <a:lnTo>
                  <a:pt x="537542" y="7333069"/>
                </a:lnTo>
                <a:lnTo>
                  <a:pt x="555188" y="7378361"/>
                </a:lnTo>
                <a:lnTo>
                  <a:pt x="573093" y="7423533"/>
                </a:lnTo>
                <a:lnTo>
                  <a:pt x="591254" y="7468583"/>
                </a:lnTo>
                <a:lnTo>
                  <a:pt x="609672" y="7513511"/>
                </a:lnTo>
                <a:lnTo>
                  <a:pt x="628345" y="7558316"/>
                </a:lnTo>
                <a:lnTo>
                  <a:pt x="647271" y="7602997"/>
                </a:lnTo>
                <a:lnTo>
                  <a:pt x="666449" y="7647553"/>
                </a:lnTo>
                <a:lnTo>
                  <a:pt x="685877" y="7691984"/>
                </a:lnTo>
                <a:lnTo>
                  <a:pt x="705556" y="7736288"/>
                </a:lnTo>
                <a:lnTo>
                  <a:pt x="725482" y="7780464"/>
                </a:lnTo>
                <a:lnTo>
                  <a:pt x="745656" y="7824512"/>
                </a:lnTo>
                <a:lnTo>
                  <a:pt x="766075" y="7868430"/>
                </a:lnTo>
                <a:lnTo>
                  <a:pt x="786739" y="7912218"/>
                </a:lnTo>
                <a:lnTo>
                  <a:pt x="807646" y="7955875"/>
                </a:lnTo>
                <a:lnTo>
                  <a:pt x="828795" y="7999400"/>
                </a:lnTo>
                <a:lnTo>
                  <a:pt x="850184" y="8042791"/>
                </a:lnTo>
                <a:lnTo>
                  <a:pt x="871813" y="8086049"/>
                </a:lnTo>
                <a:lnTo>
                  <a:pt x="893680" y="8129172"/>
                </a:lnTo>
                <a:lnTo>
                  <a:pt x="915783" y="8172159"/>
                </a:lnTo>
                <a:lnTo>
                  <a:pt x="938123" y="8215010"/>
                </a:lnTo>
                <a:lnTo>
                  <a:pt x="960696" y="8257723"/>
                </a:lnTo>
                <a:lnTo>
                  <a:pt x="983502" y="8300298"/>
                </a:lnTo>
                <a:lnTo>
                  <a:pt x="1006540" y="8342733"/>
                </a:lnTo>
                <a:lnTo>
                  <a:pt x="1029808" y="8385028"/>
                </a:lnTo>
                <a:lnTo>
                  <a:pt x="1053305" y="8427182"/>
                </a:lnTo>
                <a:lnTo>
                  <a:pt x="1077030" y="8469194"/>
                </a:lnTo>
                <a:lnTo>
                  <a:pt x="1100982" y="8511063"/>
                </a:lnTo>
                <a:lnTo>
                  <a:pt x="1125159" y="8552788"/>
                </a:lnTo>
                <a:lnTo>
                  <a:pt x="1149560" y="8594369"/>
                </a:lnTo>
                <a:lnTo>
                  <a:pt x="1174183" y="8635804"/>
                </a:lnTo>
                <a:lnTo>
                  <a:pt x="1199028" y="8677092"/>
                </a:lnTo>
                <a:lnTo>
                  <a:pt x="1224093" y="8718232"/>
                </a:lnTo>
                <a:lnTo>
                  <a:pt x="1249377" y="8759225"/>
                </a:lnTo>
                <a:lnTo>
                  <a:pt x="1274879" y="8800068"/>
                </a:lnTo>
                <a:lnTo>
                  <a:pt x="1300597" y="8840761"/>
                </a:lnTo>
                <a:lnTo>
                  <a:pt x="1326530" y="8881302"/>
                </a:lnTo>
                <a:lnTo>
                  <a:pt x="1352676" y="8921692"/>
                </a:lnTo>
                <a:lnTo>
                  <a:pt x="1379035" y="8961929"/>
                </a:lnTo>
                <a:lnTo>
                  <a:pt x="1405606" y="9002012"/>
                </a:lnTo>
                <a:lnTo>
                  <a:pt x="1432386" y="9041940"/>
                </a:lnTo>
                <a:lnTo>
                  <a:pt x="1459375" y="9081713"/>
                </a:lnTo>
                <a:lnTo>
                  <a:pt x="1486571" y="9121329"/>
                </a:lnTo>
                <a:lnTo>
                  <a:pt x="1513973" y="9160788"/>
                </a:lnTo>
                <a:lnTo>
                  <a:pt x="1541580" y="9200088"/>
                </a:lnTo>
                <a:lnTo>
                  <a:pt x="1569391" y="9239230"/>
                </a:lnTo>
                <a:lnTo>
                  <a:pt x="1597403" y="9278211"/>
                </a:lnTo>
                <a:lnTo>
                  <a:pt x="1625617" y="9317031"/>
                </a:lnTo>
                <a:lnTo>
                  <a:pt x="1654030" y="9355689"/>
                </a:lnTo>
                <a:lnTo>
                  <a:pt x="1682642" y="9394184"/>
                </a:lnTo>
                <a:lnTo>
                  <a:pt x="1711451" y="9432516"/>
                </a:lnTo>
                <a:lnTo>
                  <a:pt x="1740456" y="9470683"/>
                </a:lnTo>
                <a:lnTo>
                  <a:pt x="1769655" y="9508684"/>
                </a:lnTo>
                <a:lnTo>
                  <a:pt x="1799048" y="9546519"/>
                </a:lnTo>
                <a:lnTo>
                  <a:pt x="1828632" y="9584186"/>
                </a:lnTo>
                <a:lnTo>
                  <a:pt x="1858408" y="9621686"/>
                </a:lnTo>
                <a:lnTo>
                  <a:pt x="1888373" y="9659016"/>
                </a:lnTo>
                <a:lnTo>
                  <a:pt x="1918526" y="9696176"/>
                </a:lnTo>
                <a:lnTo>
                  <a:pt x="1948865" y="9733165"/>
                </a:lnTo>
                <a:lnTo>
                  <a:pt x="1979391" y="9769982"/>
                </a:lnTo>
                <a:lnTo>
                  <a:pt x="2010101" y="9806626"/>
                </a:lnTo>
                <a:lnTo>
                  <a:pt x="2040993" y="9843096"/>
                </a:lnTo>
                <a:lnTo>
                  <a:pt x="2072068" y="9879392"/>
                </a:lnTo>
                <a:lnTo>
                  <a:pt x="2103323" y="9915513"/>
                </a:lnTo>
                <a:lnTo>
                  <a:pt x="2134757" y="9951457"/>
                </a:lnTo>
                <a:lnTo>
                  <a:pt x="2166370" y="9987224"/>
                </a:lnTo>
                <a:lnTo>
                  <a:pt x="2198159" y="10022812"/>
                </a:lnTo>
                <a:lnTo>
                  <a:pt x="2230285" y="10058400"/>
                </a:lnTo>
                <a:lnTo>
                  <a:pt x="2279220" y="10058400"/>
                </a:lnTo>
                <a:lnTo>
                  <a:pt x="2279220" y="0"/>
                </a:lnTo>
                <a:close/>
              </a:path>
            </a:pathLst>
          </a:custGeom>
          <a:solidFill>
            <a:srgbClr val="59CEA1"/>
          </a:solidFill>
        </p:spPr>
        <p:txBody>
          <a:bodyPr wrap="square" lIns="0" tIns="0" rIns="0" bIns="0" rtlCol="0"/>
          <a:lstStyle/>
          <a:p>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838200" y="1007501"/>
            <a:ext cx="7670634" cy="7998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000" b="1" dirty="0">
                <a:latin typeface="Trade Gothic Next HvyCd" panose="020B0806040303020004" pitchFamily="34" charset="0"/>
              </a:rPr>
              <a:t>WHAT IS DUAL ENROLLMENT?</a:t>
            </a:r>
          </a:p>
        </p:txBody>
      </p:sp>
      <p:sp>
        <p:nvSpPr>
          <p:cNvPr id="95" name="Google Shape;95;p2"/>
          <p:cNvSpPr txBox="1">
            <a:spLocks noGrp="1"/>
          </p:cNvSpPr>
          <p:nvPr>
            <p:ph type="body" idx="1"/>
          </p:nvPr>
        </p:nvSpPr>
        <p:spPr>
          <a:xfrm>
            <a:off x="760623" y="2144101"/>
            <a:ext cx="7531917" cy="3560777"/>
          </a:xfrm>
          <a:prstGeom prst="rect">
            <a:avLst/>
          </a:prstGeom>
          <a:noFill/>
          <a:ln>
            <a:noFill/>
          </a:ln>
        </p:spPr>
        <p:txBody>
          <a:bodyPr spcFirstLastPara="1" wrap="square" lIns="91425" tIns="45700" rIns="91425" bIns="45700" anchor="t" anchorCtr="0">
            <a:normAutofit/>
          </a:bodyPr>
          <a:lstStyle/>
          <a:p>
            <a:pPr marL="292100" lvl="0" indent="-292100" algn="l" rtl="0">
              <a:lnSpc>
                <a:spcPct val="100000"/>
              </a:lnSpc>
              <a:spcBef>
                <a:spcPts val="0"/>
              </a:spcBef>
              <a:spcAft>
                <a:spcPts val="0"/>
              </a:spcAft>
              <a:buClr>
                <a:srgbClr val="0D0D0D"/>
              </a:buClr>
              <a:buSzPts val="2800"/>
              <a:buChar char="•"/>
            </a:pPr>
            <a:r>
              <a:rPr lang="en-US" b="0" i="0" u="none" strike="noStrike" dirty="0">
                <a:solidFill>
                  <a:srgbClr val="0D0D0D"/>
                </a:solidFill>
                <a:latin typeface="Calibri"/>
                <a:ea typeface="Calibri"/>
                <a:cs typeface="Calibri"/>
                <a:sym typeface="Calibri"/>
              </a:rPr>
              <a:t>Dual enrollment is an opportunity for high school students to t</a:t>
            </a:r>
            <a:r>
              <a:rPr lang="en-US" b="0" i="0" u="none" strike="noStrike" dirty="0">
                <a:solidFill>
                  <a:srgbClr val="000000"/>
                </a:solidFill>
                <a:latin typeface="Calibri"/>
                <a:ea typeface="Calibri"/>
                <a:cs typeface="Calibri"/>
                <a:sym typeface="Calibri"/>
              </a:rPr>
              <a:t>ake real college classes. These classes can count for </a:t>
            </a:r>
            <a:r>
              <a:rPr lang="en-US" b="1" i="0" u="none" strike="noStrike" dirty="0">
                <a:solidFill>
                  <a:srgbClr val="000000"/>
                </a:solidFill>
                <a:latin typeface="Calibri"/>
                <a:ea typeface="Calibri"/>
                <a:cs typeface="Calibri"/>
                <a:sym typeface="Calibri"/>
              </a:rPr>
              <a:t>both high school graduation requirements and college credit</a:t>
            </a:r>
            <a:r>
              <a:rPr lang="en-US" b="0" i="0" u="none" strike="noStrike" dirty="0">
                <a:solidFill>
                  <a:srgbClr val="000000"/>
                </a:solidFill>
                <a:latin typeface="Calibri"/>
                <a:ea typeface="Calibri"/>
                <a:cs typeface="Calibri"/>
                <a:sym typeface="Calibri"/>
              </a:rPr>
              <a:t>. </a:t>
            </a:r>
            <a:endParaRPr dirty="0"/>
          </a:p>
          <a:p>
            <a:pPr marL="292100" lvl="0" indent="-292100" algn="l" rtl="0">
              <a:lnSpc>
                <a:spcPct val="100000"/>
              </a:lnSpc>
              <a:spcBef>
                <a:spcPts val="1800"/>
              </a:spcBef>
              <a:spcAft>
                <a:spcPts val="0"/>
              </a:spcAft>
              <a:buClr>
                <a:srgbClr val="000000"/>
              </a:buClr>
              <a:buSzPts val="2800"/>
              <a:buChar char="•"/>
            </a:pPr>
            <a:r>
              <a:rPr lang="en-US" b="0" i="0" u="none" strike="noStrike" dirty="0">
                <a:solidFill>
                  <a:srgbClr val="000000"/>
                </a:solidFill>
                <a:latin typeface="Calibri"/>
                <a:ea typeface="Calibri"/>
                <a:cs typeface="Calibri"/>
                <a:sym typeface="Calibri"/>
              </a:rPr>
              <a:t>It’s like earning double credit for the same class! </a:t>
            </a:r>
            <a:endParaRPr dirty="0"/>
          </a:p>
          <a:p>
            <a:pPr marL="292100" lvl="0" indent="-292100" algn="l" rtl="0">
              <a:lnSpc>
                <a:spcPct val="100000"/>
              </a:lnSpc>
              <a:spcBef>
                <a:spcPts val="1800"/>
              </a:spcBef>
              <a:spcAft>
                <a:spcPts val="0"/>
              </a:spcAft>
              <a:buClr>
                <a:srgbClr val="000000"/>
              </a:buClr>
              <a:buSzPts val="2800"/>
              <a:buChar char="•"/>
            </a:pPr>
            <a:r>
              <a:rPr lang="en-US" b="0" i="0" u="none" strike="noStrike" dirty="0">
                <a:solidFill>
                  <a:srgbClr val="000000"/>
                </a:solidFill>
                <a:latin typeface="Calibri"/>
                <a:ea typeface="Calibri"/>
                <a:cs typeface="Calibri"/>
                <a:sym typeface="Calibri"/>
              </a:rPr>
              <a:t>Dual enrollment gives </a:t>
            </a:r>
            <a:r>
              <a:rPr lang="en-US" b="0" i="0" u="sng" dirty="0">
                <a:solidFill>
                  <a:srgbClr val="000000"/>
                </a:solidFill>
                <a:latin typeface="Calibri"/>
                <a:ea typeface="Calibri"/>
                <a:cs typeface="Calibri"/>
                <a:sym typeface="Calibri"/>
              </a:rPr>
              <a:t>every high school student</a:t>
            </a:r>
            <a:r>
              <a:rPr lang="en-US" b="0" i="0" u="none" strike="noStrike" dirty="0">
                <a:solidFill>
                  <a:srgbClr val="000000"/>
                </a:solidFill>
                <a:latin typeface="Calibri"/>
                <a:ea typeface="Calibri"/>
                <a:cs typeface="Calibri"/>
                <a:sym typeface="Calibri"/>
              </a:rPr>
              <a:t> the opportunity to succeed.</a:t>
            </a:r>
            <a:endParaRPr dirty="0"/>
          </a:p>
          <a:p>
            <a:pPr marL="0" lvl="0" indent="0" algn="l" rtl="0">
              <a:lnSpc>
                <a:spcPct val="100000"/>
              </a:lnSpc>
              <a:spcBef>
                <a:spcPts val="1800"/>
              </a:spcBef>
              <a:spcAft>
                <a:spcPts val="0"/>
              </a:spcAft>
              <a:buClr>
                <a:schemeClr val="dk1"/>
              </a:buClr>
              <a:buSzPts val="1800"/>
              <a:buNone/>
            </a:pPr>
            <a:endParaRPr sz="1800" dirty="0">
              <a:solidFill>
                <a:srgbClr val="000000"/>
              </a:solidFill>
              <a:latin typeface="Calibri"/>
              <a:ea typeface="Calibri"/>
              <a:cs typeface="Calibri"/>
              <a:sym typeface="Calibri"/>
            </a:endParaRPr>
          </a:p>
        </p:txBody>
      </p:sp>
      <p:grpSp>
        <p:nvGrpSpPr>
          <p:cNvPr id="4" name="object 2">
            <a:extLst>
              <a:ext uri="{FF2B5EF4-FFF2-40B4-BE49-F238E27FC236}">
                <a16:creationId xmlns:a16="http://schemas.microsoft.com/office/drawing/2014/main" id="{F21E237F-36EC-4E4B-A94C-5594F24B110F}"/>
              </a:ext>
            </a:extLst>
          </p:cNvPr>
          <p:cNvGrpSpPr/>
          <p:nvPr/>
        </p:nvGrpSpPr>
        <p:grpSpPr>
          <a:xfrm>
            <a:off x="8991600" y="-969030"/>
            <a:ext cx="3200400" cy="9787038"/>
            <a:chOff x="4612540" y="8222"/>
            <a:chExt cx="3160395" cy="9664700"/>
          </a:xfrm>
        </p:grpSpPr>
        <p:sp>
          <p:nvSpPr>
            <p:cNvPr id="5" name="object 3">
              <a:extLst>
                <a:ext uri="{FF2B5EF4-FFF2-40B4-BE49-F238E27FC236}">
                  <a16:creationId xmlns:a16="http://schemas.microsoft.com/office/drawing/2014/main" id="{9FB0B6F5-F808-1346-9124-2EA99AFCF4DB}"/>
                </a:ext>
              </a:extLst>
            </p:cNvPr>
            <p:cNvSpPr/>
            <p:nvPr/>
          </p:nvSpPr>
          <p:spPr>
            <a:xfrm>
              <a:off x="4612540" y="8222"/>
              <a:ext cx="3160395" cy="9664700"/>
            </a:xfrm>
            <a:custGeom>
              <a:avLst/>
              <a:gdLst/>
              <a:ahLst/>
              <a:cxnLst/>
              <a:rect l="l" t="t" r="r" b="b"/>
              <a:pathLst>
                <a:path w="3160395" h="9664700">
                  <a:moveTo>
                    <a:pt x="2114554" y="9652000"/>
                  </a:moveTo>
                  <a:lnTo>
                    <a:pt x="1596155" y="9652000"/>
                  </a:lnTo>
                  <a:lnTo>
                    <a:pt x="1627451" y="9664700"/>
                  </a:lnTo>
                  <a:lnTo>
                    <a:pt x="2081230" y="9664700"/>
                  </a:lnTo>
                  <a:lnTo>
                    <a:pt x="2114554" y="9652000"/>
                  </a:lnTo>
                  <a:close/>
                </a:path>
                <a:path w="3160395" h="9664700">
                  <a:moveTo>
                    <a:pt x="2215070" y="9639300"/>
                  </a:moveTo>
                  <a:lnTo>
                    <a:pt x="1472782" y="9639300"/>
                  </a:lnTo>
                  <a:lnTo>
                    <a:pt x="1503343" y="9652000"/>
                  </a:lnTo>
                  <a:lnTo>
                    <a:pt x="2181479" y="9652000"/>
                  </a:lnTo>
                  <a:lnTo>
                    <a:pt x="2215070" y="9639300"/>
                  </a:lnTo>
                  <a:close/>
                </a:path>
                <a:path w="3160395" h="9664700">
                  <a:moveTo>
                    <a:pt x="2282484" y="9626600"/>
                  </a:moveTo>
                  <a:lnTo>
                    <a:pt x="1412255" y="9626600"/>
                  </a:lnTo>
                  <a:lnTo>
                    <a:pt x="1442417" y="9639300"/>
                  </a:lnTo>
                  <a:lnTo>
                    <a:pt x="2248740" y="9639300"/>
                  </a:lnTo>
                  <a:lnTo>
                    <a:pt x="2282484" y="9626600"/>
                  </a:lnTo>
                  <a:close/>
                </a:path>
                <a:path w="3160395" h="9664700">
                  <a:moveTo>
                    <a:pt x="2350171" y="9613900"/>
                  </a:moveTo>
                  <a:lnTo>
                    <a:pt x="1352555" y="9613900"/>
                  </a:lnTo>
                  <a:lnTo>
                    <a:pt x="1382299" y="9626600"/>
                  </a:lnTo>
                  <a:lnTo>
                    <a:pt x="2316295" y="9626600"/>
                  </a:lnTo>
                  <a:lnTo>
                    <a:pt x="2350171" y="9613900"/>
                  </a:lnTo>
                  <a:close/>
                </a:path>
                <a:path w="3160395" h="9664700">
                  <a:moveTo>
                    <a:pt x="3159858" y="0"/>
                  </a:moveTo>
                  <a:lnTo>
                    <a:pt x="684721" y="0"/>
                  </a:lnTo>
                  <a:lnTo>
                    <a:pt x="670624" y="25399"/>
                  </a:lnTo>
                  <a:lnTo>
                    <a:pt x="643525" y="63499"/>
                  </a:lnTo>
                  <a:lnTo>
                    <a:pt x="616923" y="114299"/>
                  </a:lnTo>
                  <a:lnTo>
                    <a:pt x="590851" y="165099"/>
                  </a:lnTo>
                  <a:lnTo>
                    <a:pt x="565343" y="203199"/>
                  </a:lnTo>
                  <a:lnTo>
                    <a:pt x="540430" y="253999"/>
                  </a:lnTo>
                  <a:lnTo>
                    <a:pt x="516146" y="292099"/>
                  </a:lnTo>
                  <a:lnTo>
                    <a:pt x="492524" y="342899"/>
                  </a:lnTo>
                  <a:lnTo>
                    <a:pt x="469597" y="393699"/>
                  </a:lnTo>
                  <a:lnTo>
                    <a:pt x="447397" y="431799"/>
                  </a:lnTo>
                  <a:lnTo>
                    <a:pt x="425958" y="482599"/>
                  </a:lnTo>
                  <a:lnTo>
                    <a:pt x="405313" y="520699"/>
                  </a:lnTo>
                  <a:lnTo>
                    <a:pt x="385494" y="571499"/>
                  </a:lnTo>
                  <a:lnTo>
                    <a:pt x="366535" y="609599"/>
                  </a:lnTo>
                  <a:lnTo>
                    <a:pt x="348469" y="647699"/>
                  </a:lnTo>
                  <a:lnTo>
                    <a:pt x="331327" y="698499"/>
                  </a:lnTo>
                  <a:lnTo>
                    <a:pt x="315144" y="736599"/>
                  </a:lnTo>
                  <a:lnTo>
                    <a:pt x="299952" y="774699"/>
                  </a:lnTo>
                  <a:lnTo>
                    <a:pt x="285785" y="825499"/>
                  </a:lnTo>
                  <a:lnTo>
                    <a:pt x="272675" y="863599"/>
                  </a:lnTo>
                  <a:lnTo>
                    <a:pt x="262041" y="901699"/>
                  </a:lnTo>
                  <a:lnTo>
                    <a:pt x="251615" y="927099"/>
                  </a:lnTo>
                  <a:lnTo>
                    <a:pt x="241412" y="965199"/>
                  </a:lnTo>
                  <a:lnTo>
                    <a:pt x="231447" y="1003299"/>
                  </a:lnTo>
                  <a:lnTo>
                    <a:pt x="221735" y="1041399"/>
                  </a:lnTo>
                  <a:lnTo>
                    <a:pt x="212293" y="1079499"/>
                  </a:lnTo>
                  <a:lnTo>
                    <a:pt x="203134" y="1117599"/>
                  </a:lnTo>
                  <a:lnTo>
                    <a:pt x="194274" y="1155699"/>
                  </a:lnTo>
                  <a:lnTo>
                    <a:pt x="185729" y="1193799"/>
                  </a:lnTo>
                  <a:lnTo>
                    <a:pt x="177514" y="1231899"/>
                  </a:lnTo>
                  <a:lnTo>
                    <a:pt x="169643" y="1269999"/>
                  </a:lnTo>
                  <a:lnTo>
                    <a:pt x="162133" y="1308099"/>
                  </a:lnTo>
                  <a:lnTo>
                    <a:pt x="154998" y="1346199"/>
                  </a:lnTo>
                  <a:lnTo>
                    <a:pt x="148253" y="1384299"/>
                  </a:lnTo>
                  <a:lnTo>
                    <a:pt x="141914" y="1435099"/>
                  </a:lnTo>
                  <a:lnTo>
                    <a:pt x="135997" y="1473199"/>
                  </a:lnTo>
                  <a:lnTo>
                    <a:pt x="130516" y="1511299"/>
                  </a:lnTo>
                  <a:lnTo>
                    <a:pt x="125486" y="1562099"/>
                  </a:lnTo>
                  <a:lnTo>
                    <a:pt x="120923" y="1600199"/>
                  </a:lnTo>
                  <a:lnTo>
                    <a:pt x="116842" y="1650999"/>
                  </a:lnTo>
                  <a:lnTo>
                    <a:pt x="113259" y="1689099"/>
                  </a:lnTo>
                  <a:lnTo>
                    <a:pt x="110188" y="1739899"/>
                  </a:lnTo>
                  <a:lnTo>
                    <a:pt x="107644" y="1777999"/>
                  </a:lnTo>
                  <a:lnTo>
                    <a:pt x="105644" y="1828799"/>
                  </a:lnTo>
                  <a:lnTo>
                    <a:pt x="104202" y="1879599"/>
                  </a:lnTo>
                  <a:lnTo>
                    <a:pt x="103333" y="1917699"/>
                  </a:lnTo>
                  <a:lnTo>
                    <a:pt x="103053" y="1968499"/>
                  </a:lnTo>
                  <a:lnTo>
                    <a:pt x="103377" y="2019299"/>
                  </a:lnTo>
                  <a:lnTo>
                    <a:pt x="104320" y="2070099"/>
                  </a:lnTo>
                  <a:lnTo>
                    <a:pt x="105898" y="2120899"/>
                  </a:lnTo>
                  <a:lnTo>
                    <a:pt x="108125" y="2171699"/>
                  </a:lnTo>
                  <a:lnTo>
                    <a:pt x="111017" y="2222499"/>
                  </a:lnTo>
                  <a:lnTo>
                    <a:pt x="114590" y="2273299"/>
                  </a:lnTo>
                  <a:lnTo>
                    <a:pt x="118857" y="2324099"/>
                  </a:lnTo>
                  <a:lnTo>
                    <a:pt x="123835" y="2374899"/>
                  </a:lnTo>
                  <a:lnTo>
                    <a:pt x="129539" y="2425699"/>
                  </a:lnTo>
                  <a:lnTo>
                    <a:pt x="135984" y="2476499"/>
                  </a:lnTo>
                  <a:lnTo>
                    <a:pt x="143186" y="2539999"/>
                  </a:lnTo>
                  <a:lnTo>
                    <a:pt x="151159" y="2590799"/>
                  </a:lnTo>
                  <a:lnTo>
                    <a:pt x="159919" y="2641599"/>
                  </a:lnTo>
                  <a:lnTo>
                    <a:pt x="169480" y="2705099"/>
                  </a:lnTo>
                  <a:lnTo>
                    <a:pt x="179859" y="2755899"/>
                  </a:lnTo>
                  <a:lnTo>
                    <a:pt x="191071" y="2819399"/>
                  </a:lnTo>
                  <a:lnTo>
                    <a:pt x="203130" y="2870199"/>
                  </a:lnTo>
                  <a:lnTo>
                    <a:pt x="216053" y="2933699"/>
                  </a:lnTo>
                  <a:lnTo>
                    <a:pt x="229853" y="2984499"/>
                  </a:lnTo>
                  <a:lnTo>
                    <a:pt x="244547" y="3047999"/>
                  </a:lnTo>
                  <a:lnTo>
                    <a:pt x="260150" y="3111499"/>
                  </a:lnTo>
                  <a:lnTo>
                    <a:pt x="276676" y="3174999"/>
                  </a:lnTo>
                  <a:lnTo>
                    <a:pt x="294142" y="3225799"/>
                  </a:lnTo>
                  <a:lnTo>
                    <a:pt x="312562" y="3289299"/>
                  </a:lnTo>
                  <a:lnTo>
                    <a:pt x="331952" y="3352799"/>
                  </a:lnTo>
                  <a:lnTo>
                    <a:pt x="352326" y="3416299"/>
                  </a:lnTo>
                  <a:lnTo>
                    <a:pt x="373701" y="3479799"/>
                  </a:lnTo>
                  <a:lnTo>
                    <a:pt x="396091" y="3543299"/>
                  </a:lnTo>
                  <a:lnTo>
                    <a:pt x="419512" y="3619499"/>
                  </a:lnTo>
                  <a:lnTo>
                    <a:pt x="438485" y="3670299"/>
                  </a:lnTo>
                  <a:lnTo>
                    <a:pt x="457687" y="3721099"/>
                  </a:lnTo>
                  <a:lnTo>
                    <a:pt x="477074" y="3759199"/>
                  </a:lnTo>
                  <a:lnTo>
                    <a:pt x="496599" y="3809999"/>
                  </a:lnTo>
                  <a:lnTo>
                    <a:pt x="535888" y="3911599"/>
                  </a:lnTo>
                  <a:lnTo>
                    <a:pt x="555560" y="3949699"/>
                  </a:lnTo>
                  <a:lnTo>
                    <a:pt x="575191" y="4000499"/>
                  </a:lnTo>
                  <a:lnTo>
                    <a:pt x="594735" y="4051299"/>
                  </a:lnTo>
                  <a:lnTo>
                    <a:pt x="614148" y="4089399"/>
                  </a:lnTo>
                  <a:lnTo>
                    <a:pt x="652398" y="4178299"/>
                  </a:lnTo>
                  <a:lnTo>
                    <a:pt x="671145" y="4216399"/>
                  </a:lnTo>
                  <a:lnTo>
                    <a:pt x="689580" y="4267199"/>
                  </a:lnTo>
                  <a:lnTo>
                    <a:pt x="707658" y="4305299"/>
                  </a:lnTo>
                  <a:lnTo>
                    <a:pt x="725334" y="4343399"/>
                  </a:lnTo>
                  <a:lnTo>
                    <a:pt x="742562" y="4381499"/>
                  </a:lnTo>
                  <a:lnTo>
                    <a:pt x="759298" y="4432299"/>
                  </a:lnTo>
                  <a:lnTo>
                    <a:pt x="775496" y="4470399"/>
                  </a:lnTo>
                  <a:lnTo>
                    <a:pt x="791111" y="4508499"/>
                  </a:lnTo>
                  <a:lnTo>
                    <a:pt x="806098" y="4546599"/>
                  </a:lnTo>
                  <a:lnTo>
                    <a:pt x="820412" y="4597399"/>
                  </a:lnTo>
                  <a:lnTo>
                    <a:pt x="834009" y="4635499"/>
                  </a:lnTo>
                  <a:lnTo>
                    <a:pt x="846842" y="4673599"/>
                  </a:lnTo>
                  <a:lnTo>
                    <a:pt x="858866" y="4711699"/>
                  </a:lnTo>
                  <a:lnTo>
                    <a:pt x="870037" y="4762499"/>
                  </a:lnTo>
                  <a:lnTo>
                    <a:pt x="880310" y="4800599"/>
                  </a:lnTo>
                  <a:lnTo>
                    <a:pt x="889639" y="4838699"/>
                  </a:lnTo>
                  <a:lnTo>
                    <a:pt x="897979" y="4889499"/>
                  </a:lnTo>
                  <a:lnTo>
                    <a:pt x="905285" y="4927599"/>
                  </a:lnTo>
                  <a:lnTo>
                    <a:pt x="911512" y="4978399"/>
                  </a:lnTo>
                  <a:lnTo>
                    <a:pt x="916614" y="5016499"/>
                  </a:lnTo>
                  <a:lnTo>
                    <a:pt x="920548" y="5067299"/>
                  </a:lnTo>
                  <a:lnTo>
                    <a:pt x="923267" y="5105399"/>
                  </a:lnTo>
                  <a:lnTo>
                    <a:pt x="924727" y="5156199"/>
                  </a:lnTo>
                  <a:lnTo>
                    <a:pt x="924882" y="5194299"/>
                  </a:lnTo>
                  <a:lnTo>
                    <a:pt x="923687" y="5245099"/>
                  </a:lnTo>
                  <a:lnTo>
                    <a:pt x="921097" y="5295899"/>
                  </a:lnTo>
                  <a:lnTo>
                    <a:pt x="917067" y="5346699"/>
                  </a:lnTo>
                  <a:lnTo>
                    <a:pt x="911552" y="5397499"/>
                  </a:lnTo>
                  <a:lnTo>
                    <a:pt x="904507" y="5448299"/>
                  </a:lnTo>
                  <a:lnTo>
                    <a:pt x="895887" y="5499099"/>
                  </a:lnTo>
                  <a:lnTo>
                    <a:pt x="885646" y="5549899"/>
                  </a:lnTo>
                  <a:lnTo>
                    <a:pt x="873740" y="5600699"/>
                  </a:lnTo>
                  <a:lnTo>
                    <a:pt x="860123" y="5651499"/>
                  </a:lnTo>
                  <a:lnTo>
                    <a:pt x="844750" y="5714999"/>
                  </a:lnTo>
                  <a:lnTo>
                    <a:pt x="827576" y="5765799"/>
                  </a:lnTo>
                  <a:lnTo>
                    <a:pt x="813101" y="5816599"/>
                  </a:lnTo>
                  <a:lnTo>
                    <a:pt x="798055" y="5854699"/>
                  </a:lnTo>
                  <a:lnTo>
                    <a:pt x="782469" y="5905499"/>
                  </a:lnTo>
                  <a:lnTo>
                    <a:pt x="766374" y="5943599"/>
                  </a:lnTo>
                  <a:lnTo>
                    <a:pt x="749801" y="5994399"/>
                  </a:lnTo>
                  <a:lnTo>
                    <a:pt x="732781" y="6032499"/>
                  </a:lnTo>
                  <a:lnTo>
                    <a:pt x="715346" y="6083299"/>
                  </a:lnTo>
                  <a:lnTo>
                    <a:pt x="697527" y="6121399"/>
                  </a:lnTo>
                  <a:lnTo>
                    <a:pt x="679354" y="6159499"/>
                  </a:lnTo>
                  <a:lnTo>
                    <a:pt x="660859" y="6210299"/>
                  </a:lnTo>
                  <a:lnTo>
                    <a:pt x="642072" y="6248399"/>
                  </a:lnTo>
                  <a:lnTo>
                    <a:pt x="623026" y="6286499"/>
                  </a:lnTo>
                  <a:lnTo>
                    <a:pt x="603752" y="6324599"/>
                  </a:lnTo>
                  <a:lnTo>
                    <a:pt x="584279" y="6362699"/>
                  </a:lnTo>
                  <a:lnTo>
                    <a:pt x="564640" y="6413499"/>
                  </a:lnTo>
                  <a:lnTo>
                    <a:pt x="544866" y="6451599"/>
                  </a:lnTo>
                  <a:lnTo>
                    <a:pt x="405272" y="6718300"/>
                  </a:lnTo>
                  <a:lnTo>
                    <a:pt x="385536" y="6756400"/>
                  </a:lnTo>
                  <a:lnTo>
                    <a:pt x="365945" y="6794500"/>
                  </a:lnTo>
                  <a:lnTo>
                    <a:pt x="346529" y="6832600"/>
                  </a:lnTo>
                  <a:lnTo>
                    <a:pt x="327321" y="6870700"/>
                  </a:lnTo>
                  <a:lnTo>
                    <a:pt x="308351" y="6908800"/>
                  </a:lnTo>
                  <a:lnTo>
                    <a:pt x="289651" y="6946900"/>
                  </a:lnTo>
                  <a:lnTo>
                    <a:pt x="271251" y="6985000"/>
                  </a:lnTo>
                  <a:lnTo>
                    <a:pt x="253183" y="7023100"/>
                  </a:lnTo>
                  <a:lnTo>
                    <a:pt x="235477" y="7061200"/>
                  </a:lnTo>
                  <a:lnTo>
                    <a:pt x="218166" y="7099300"/>
                  </a:lnTo>
                  <a:lnTo>
                    <a:pt x="201279" y="7124700"/>
                  </a:lnTo>
                  <a:lnTo>
                    <a:pt x="184849" y="7162800"/>
                  </a:lnTo>
                  <a:lnTo>
                    <a:pt x="168906" y="7200900"/>
                  </a:lnTo>
                  <a:lnTo>
                    <a:pt x="153482" y="7239000"/>
                  </a:lnTo>
                  <a:lnTo>
                    <a:pt x="138607" y="7277100"/>
                  </a:lnTo>
                  <a:lnTo>
                    <a:pt x="124313" y="7315200"/>
                  </a:lnTo>
                  <a:lnTo>
                    <a:pt x="110631" y="7353300"/>
                  </a:lnTo>
                  <a:lnTo>
                    <a:pt x="97592" y="7391400"/>
                  </a:lnTo>
                  <a:lnTo>
                    <a:pt x="85227" y="7429500"/>
                  </a:lnTo>
                  <a:lnTo>
                    <a:pt x="73567" y="7467600"/>
                  </a:lnTo>
                  <a:lnTo>
                    <a:pt x="62644" y="7505700"/>
                  </a:lnTo>
                  <a:lnTo>
                    <a:pt x="52489" y="7543800"/>
                  </a:lnTo>
                  <a:lnTo>
                    <a:pt x="43132" y="7581900"/>
                  </a:lnTo>
                  <a:lnTo>
                    <a:pt x="34605" y="7620000"/>
                  </a:lnTo>
                  <a:lnTo>
                    <a:pt x="26939" y="7658100"/>
                  </a:lnTo>
                  <a:lnTo>
                    <a:pt x="20165" y="7696200"/>
                  </a:lnTo>
                  <a:lnTo>
                    <a:pt x="14314" y="7734300"/>
                  </a:lnTo>
                  <a:lnTo>
                    <a:pt x="9418" y="7772400"/>
                  </a:lnTo>
                  <a:lnTo>
                    <a:pt x="5507" y="7823200"/>
                  </a:lnTo>
                  <a:lnTo>
                    <a:pt x="2613" y="7861300"/>
                  </a:lnTo>
                  <a:lnTo>
                    <a:pt x="767" y="7899400"/>
                  </a:lnTo>
                  <a:lnTo>
                    <a:pt x="0" y="7937500"/>
                  </a:lnTo>
                  <a:lnTo>
                    <a:pt x="342" y="7975600"/>
                  </a:lnTo>
                  <a:lnTo>
                    <a:pt x="1826" y="8026400"/>
                  </a:lnTo>
                  <a:lnTo>
                    <a:pt x="4482" y="8064500"/>
                  </a:lnTo>
                  <a:lnTo>
                    <a:pt x="8342" y="8102600"/>
                  </a:lnTo>
                  <a:lnTo>
                    <a:pt x="13436" y="8153400"/>
                  </a:lnTo>
                  <a:lnTo>
                    <a:pt x="19796" y="8191500"/>
                  </a:lnTo>
                  <a:lnTo>
                    <a:pt x="27453" y="8229600"/>
                  </a:lnTo>
                  <a:lnTo>
                    <a:pt x="36438" y="8280400"/>
                  </a:lnTo>
                  <a:lnTo>
                    <a:pt x="46782" y="8318500"/>
                  </a:lnTo>
                  <a:lnTo>
                    <a:pt x="58516" y="8369300"/>
                  </a:lnTo>
                  <a:lnTo>
                    <a:pt x="71672" y="8407400"/>
                  </a:lnTo>
                  <a:lnTo>
                    <a:pt x="86281" y="8458200"/>
                  </a:lnTo>
                  <a:lnTo>
                    <a:pt x="102373" y="8496300"/>
                  </a:lnTo>
                  <a:lnTo>
                    <a:pt x="119979" y="8547100"/>
                  </a:lnTo>
                  <a:lnTo>
                    <a:pt x="139132" y="8597900"/>
                  </a:lnTo>
                  <a:lnTo>
                    <a:pt x="159862" y="8648700"/>
                  </a:lnTo>
                  <a:lnTo>
                    <a:pt x="182200" y="8686800"/>
                  </a:lnTo>
                  <a:lnTo>
                    <a:pt x="206178" y="8737600"/>
                  </a:lnTo>
                  <a:lnTo>
                    <a:pt x="231826" y="8788400"/>
                  </a:lnTo>
                  <a:lnTo>
                    <a:pt x="259175" y="8839200"/>
                  </a:lnTo>
                  <a:lnTo>
                    <a:pt x="288257" y="8890000"/>
                  </a:lnTo>
                  <a:lnTo>
                    <a:pt x="302252" y="8915400"/>
                  </a:lnTo>
                  <a:lnTo>
                    <a:pt x="316699" y="8940800"/>
                  </a:lnTo>
                  <a:lnTo>
                    <a:pt x="331594" y="8966200"/>
                  </a:lnTo>
                  <a:lnTo>
                    <a:pt x="346932" y="8978900"/>
                  </a:lnTo>
                  <a:lnTo>
                    <a:pt x="362707" y="9004300"/>
                  </a:lnTo>
                  <a:lnTo>
                    <a:pt x="378915" y="9029700"/>
                  </a:lnTo>
                  <a:lnTo>
                    <a:pt x="395551" y="9042400"/>
                  </a:lnTo>
                  <a:lnTo>
                    <a:pt x="412608" y="9067800"/>
                  </a:lnTo>
                  <a:lnTo>
                    <a:pt x="430083" y="9093200"/>
                  </a:lnTo>
                  <a:lnTo>
                    <a:pt x="447970" y="9105900"/>
                  </a:lnTo>
                  <a:lnTo>
                    <a:pt x="466263" y="9131300"/>
                  </a:lnTo>
                  <a:lnTo>
                    <a:pt x="484959" y="9156700"/>
                  </a:lnTo>
                  <a:lnTo>
                    <a:pt x="504051" y="9169400"/>
                  </a:lnTo>
                  <a:lnTo>
                    <a:pt x="523534" y="9194800"/>
                  </a:lnTo>
                  <a:lnTo>
                    <a:pt x="543404" y="9207500"/>
                  </a:lnTo>
                  <a:lnTo>
                    <a:pt x="563655" y="9220200"/>
                  </a:lnTo>
                  <a:lnTo>
                    <a:pt x="584282" y="9245600"/>
                  </a:lnTo>
                  <a:lnTo>
                    <a:pt x="605280" y="9258300"/>
                  </a:lnTo>
                  <a:lnTo>
                    <a:pt x="626644" y="9283700"/>
                  </a:lnTo>
                  <a:lnTo>
                    <a:pt x="670449" y="9309100"/>
                  </a:lnTo>
                  <a:lnTo>
                    <a:pt x="692879" y="9334500"/>
                  </a:lnTo>
                  <a:lnTo>
                    <a:pt x="715655" y="9347200"/>
                  </a:lnTo>
                  <a:lnTo>
                    <a:pt x="762223" y="9372600"/>
                  </a:lnTo>
                  <a:lnTo>
                    <a:pt x="786004" y="9398000"/>
                  </a:lnTo>
                  <a:lnTo>
                    <a:pt x="834536" y="9423400"/>
                  </a:lnTo>
                  <a:lnTo>
                    <a:pt x="909681" y="9461500"/>
                  </a:lnTo>
                  <a:lnTo>
                    <a:pt x="987519" y="9499600"/>
                  </a:lnTo>
                  <a:lnTo>
                    <a:pt x="1067910" y="9537700"/>
                  </a:lnTo>
                  <a:lnTo>
                    <a:pt x="1095252" y="9537700"/>
                  </a:lnTo>
                  <a:lnTo>
                    <a:pt x="1178834" y="9575800"/>
                  </a:lnTo>
                  <a:lnTo>
                    <a:pt x="1207198" y="9575800"/>
                  </a:lnTo>
                  <a:lnTo>
                    <a:pt x="1264648" y="9601200"/>
                  </a:lnTo>
                  <a:lnTo>
                    <a:pt x="1293725" y="9601200"/>
                  </a:lnTo>
                  <a:lnTo>
                    <a:pt x="1323029" y="9613900"/>
                  </a:lnTo>
                  <a:lnTo>
                    <a:pt x="2384104" y="9613900"/>
                  </a:lnTo>
                  <a:lnTo>
                    <a:pt x="2452126" y="9588500"/>
                  </a:lnTo>
                  <a:lnTo>
                    <a:pt x="2486204" y="9588500"/>
                  </a:lnTo>
                  <a:lnTo>
                    <a:pt x="2588643" y="9550400"/>
                  </a:lnTo>
                  <a:lnTo>
                    <a:pt x="2622841" y="9550400"/>
                  </a:lnTo>
                  <a:lnTo>
                    <a:pt x="2862422" y="9461500"/>
                  </a:lnTo>
                  <a:lnTo>
                    <a:pt x="2896615" y="9436100"/>
                  </a:lnTo>
                  <a:lnTo>
                    <a:pt x="2999029" y="9398000"/>
                  </a:lnTo>
                  <a:lnTo>
                    <a:pt x="3033095" y="9372600"/>
                  </a:lnTo>
                  <a:lnTo>
                    <a:pt x="3101091" y="9347200"/>
                  </a:lnTo>
                  <a:lnTo>
                    <a:pt x="3135009" y="9321800"/>
                  </a:lnTo>
                  <a:lnTo>
                    <a:pt x="3159858" y="9309100"/>
                  </a:lnTo>
                  <a:lnTo>
                    <a:pt x="3159858" y="0"/>
                  </a:lnTo>
                  <a:close/>
                </a:path>
              </a:pathLst>
            </a:custGeom>
            <a:solidFill>
              <a:srgbClr val="59CEA1"/>
            </a:solidFill>
          </p:spPr>
          <p:txBody>
            <a:bodyPr wrap="square" lIns="0" tIns="0" rIns="0" bIns="0" rtlCol="0"/>
            <a:lstStyle/>
            <a:p>
              <a:endParaRPr/>
            </a:p>
          </p:txBody>
        </p:sp>
        <p:sp>
          <p:nvSpPr>
            <p:cNvPr id="6" name="object 4">
              <a:extLst>
                <a:ext uri="{FF2B5EF4-FFF2-40B4-BE49-F238E27FC236}">
                  <a16:creationId xmlns:a16="http://schemas.microsoft.com/office/drawing/2014/main" id="{93D9243F-2D1D-8D46-9382-875326E0808F}"/>
                </a:ext>
              </a:extLst>
            </p:cNvPr>
            <p:cNvSpPr/>
            <p:nvPr/>
          </p:nvSpPr>
          <p:spPr>
            <a:xfrm>
              <a:off x="5501933" y="3890556"/>
              <a:ext cx="25400" cy="44450"/>
            </a:xfrm>
            <a:custGeom>
              <a:avLst/>
              <a:gdLst/>
              <a:ahLst/>
              <a:cxnLst/>
              <a:rect l="l" t="t" r="r" b="b"/>
              <a:pathLst>
                <a:path w="25400" h="44450">
                  <a:moveTo>
                    <a:pt x="9395" y="44025"/>
                  </a:moveTo>
                  <a:lnTo>
                    <a:pt x="4476" y="42390"/>
                  </a:lnTo>
                  <a:lnTo>
                    <a:pt x="2622" y="40806"/>
                  </a:lnTo>
                  <a:lnTo>
                    <a:pt x="211" y="36151"/>
                  </a:lnTo>
                  <a:lnTo>
                    <a:pt x="0" y="33703"/>
                  </a:lnTo>
                  <a:lnTo>
                    <a:pt x="772" y="31104"/>
                  </a:lnTo>
                  <a:lnTo>
                    <a:pt x="1136" y="30252"/>
                  </a:lnTo>
                  <a:lnTo>
                    <a:pt x="1258" y="29639"/>
                  </a:lnTo>
                  <a:lnTo>
                    <a:pt x="4180" y="19835"/>
                  </a:lnTo>
                  <a:lnTo>
                    <a:pt x="5203" y="15973"/>
                  </a:lnTo>
                  <a:lnTo>
                    <a:pt x="5767" y="12500"/>
                  </a:lnTo>
                  <a:lnTo>
                    <a:pt x="5991" y="6790"/>
                  </a:lnTo>
                  <a:lnTo>
                    <a:pt x="7022" y="4570"/>
                  </a:lnTo>
                  <a:lnTo>
                    <a:pt x="10818" y="883"/>
                  </a:lnTo>
                  <a:lnTo>
                    <a:pt x="13096" y="0"/>
                  </a:lnTo>
                  <a:lnTo>
                    <a:pt x="18315" y="126"/>
                  </a:lnTo>
                  <a:lnTo>
                    <a:pt x="20501" y="1114"/>
                  </a:lnTo>
                  <a:lnTo>
                    <a:pt x="23968" y="4945"/>
                  </a:lnTo>
                  <a:lnTo>
                    <a:pt x="24826" y="7261"/>
                  </a:lnTo>
                  <a:lnTo>
                    <a:pt x="24785" y="10005"/>
                  </a:lnTo>
                  <a:lnTo>
                    <a:pt x="18934" y="36546"/>
                  </a:lnTo>
                  <a:lnTo>
                    <a:pt x="18835" y="37043"/>
                  </a:lnTo>
                  <a:lnTo>
                    <a:pt x="17967" y="39483"/>
                  </a:lnTo>
                  <a:lnTo>
                    <a:pt x="16389" y="41338"/>
                  </a:lnTo>
                  <a:lnTo>
                    <a:pt x="11793" y="43821"/>
                  </a:lnTo>
                  <a:lnTo>
                    <a:pt x="9395" y="44025"/>
                  </a:lnTo>
                  <a:close/>
                </a:path>
              </a:pathLst>
            </a:custGeom>
            <a:solidFill>
              <a:srgbClr val="FFFFFF"/>
            </a:solidFill>
          </p:spPr>
          <p:txBody>
            <a:bodyPr wrap="square" lIns="0" tIns="0" rIns="0" bIns="0" rtlCol="0"/>
            <a:lstStyle/>
            <a:p>
              <a:endParaRPr/>
            </a:p>
          </p:txBody>
        </p:sp>
        <p:sp>
          <p:nvSpPr>
            <p:cNvPr id="7" name="object 5">
              <a:extLst>
                <a:ext uri="{FF2B5EF4-FFF2-40B4-BE49-F238E27FC236}">
                  <a16:creationId xmlns:a16="http://schemas.microsoft.com/office/drawing/2014/main" id="{CC22F343-945B-B243-AD27-F20C2F5A30F6}"/>
                </a:ext>
              </a:extLst>
            </p:cNvPr>
            <p:cNvSpPr/>
            <p:nvPr/>
          </p:nvSpPr>
          <p:spPr>
            <a:xfrm>
              <a:off x="4872366" y="1095638"/>
              <a:ext cx="302895" cy="57785"/>
            </a:xfrm>
            <a:custGeom>
              <a:avLst/>
              <a:gdLst/>
              <a:ahLst/>
              <a:cxnLst/>
              <a:rect l="l" t="t" r="r" b="b"/>
              <a:pathLst>
                <a:path w="302895" h="57784">
                  <a:moveTo>
                    <a:pt x="589" y="25435"/>
                  </a:moveTo>
                  <a:lnTo>
                    <a:pt x="0" y="25318"/>
                  </a:lnTo>
                  <a:lnTo>
                    <a:pt x="568" y="0"/>
                  </a:lnTo>
                  <a:lnTo>
                    <a:pt x="34724" y="1288"/>
                  </a:lnTo>
                  <a:lnTo>
                    <a:pt x="68469" y="3181"/>
                  </a:lnTo>
                  <a:lnTo>
                    <a:pt x="102571" y="5717"/>
                  </a:lnTo>
                  <a:lnTo>
                    <a:pt x="128285" y="8024"/>
                  </a:lnTo>
                  <a:lnTo>
                    <a:pt x="125886" y="33343"/>
                  </a:lnTo>
                  <a:lnTo>
                    <a:pt x="100462" y="31045"/>
                  </a:lnTo>
                  <a:lnTo>
                    <a:pt x="66825" y="28553"/>
                  </a:lnTo>
                  <a:lnTo>
                    <a:pt x="33521" y="26674"/>
                  </a:lnTo>
                  <a:lnTo>
                    <a:pt x="589" y="25435"/>
                  </a:lnTo>
                  <a:close/>
                </a:path>
                <a:path w="302895" h="57784">
                  <a:moveTo>
                    <a:pt x="201189" y="42051"/>
                  </a:moveTo>
                  <a:lnTo>
                    <a:pt x="204476" y="16848"/>
                  </a:lnTo>
                  <a:lnTo>
                    <a:pt x="206922" y="17170"/>
                  </a:lnTo>
                  <a:lnTo>
                    <a:pt x="230537" y="20525"/>
                  </a:lnTo>
                  <a:lnTo>
                    <a:pt x="266241" y="26101"/>
                  </a:lnTo>
                  <a:lnTo>
                    <a:pt x="302302" y="32357"/>
                  </a:lnTo>
                  <a:lnTo>
                    <a:pt x="297734" y="57366"/>
                  </a:lnTo>
                  <a:lnTo>
                    <a:pt x="262097" y="51182"/>
                  </a:lnTo>
                  <a:lnTo>
                    <a:pt x="226830" y="45668"/>
                  </a:lnTo>
                  <a:lnTo>
                    <a:pt x="201189" y="42051"/>
                  </a:lnTo>
                  <a:close/>
                </a:path>
              </a:pathLst>
            </a:custGeom>
            <a:solidFill>
              <a:srgbClr val="FFF3EA"/>
            </a:solidFill>
          </p:spPr>
          <p:txBody>
            <a:bodyPr wrap="square" lIns="0" tIns="0" rIns="0" bIns="0" rtlCol="0"/>
            <a:lstStyle/>
            <a:p>
              <a:endParaRPr/>
            </a:p>
          </p:txBody>
        </p:sp>
        <p:pic>
          <p:nvPicPr>
            <p:cNvPr id="8" name="object 6">
              <a:extLst>
                <a:ext uri="{FF2B5EF4-FFF2-40B4-BE49-F238E27FC236}">
                  <a16:creationId xmlns:a16="http://schemas.microsoft.com/office/drawing/2014/main" id="{3FB6B7A6-3B98-8547-A711-A193688352DC}"/>
                </a:ext>
              </a:extLst>
            </p:cNvPr>
            <p:cNvPicPr/>
            <p:nvPr/>
          </p:nvPicPr>
          <p:blipFill>
            <a:blip r:embed="rId3" cstate="print"/>
            <a:stretch>
              <a:fillRect/>
            </a:stretch>
          </p:blipFill>
          <p:spPr>
            <a:xfrm>
              <a:off x="5146317" y="1072217"/>
              <a:ext cx="147125" cy="159172"/>
            </a:xfrm>
            <a:prstGeom prst="rect">
              <a:avLst/>
            </a:prstGeom>
          </p:spPr>
        </p:pic>
        <p:sp>
          <p:nvSpPr>
            <p:cNvPr id="9" name="object 7">
              <a:extLst>
                <a:ext uri="{FF2B5EF4-FFF2-40B4-BE49-F238E27FC236}">
                  <a16:creationId xmlns:a16="http://schemas.microsoft.com/office/drawing/2014/main" id="{E06F1B7A-870F-1F46-832F-0DE31053EC66}"/>
                </a:ext>
              </a:extLst>
            </p:cNvPr>
            <p:cNvSpPr/>
            <p:nvPr/>
          </p:nvSpPr>
          <p:spPr>
            <a:xfrm>
              <a:off x="4612736" y="7565821"/>
              <a:ext cx="163830" cy="379095"/>
            </a:xfrm>
            <a:custGeom>
              <a:avLst/>
              <a:gdLst/>
              <a:ahLst/>
              <a:cxnLst/>
              <a:rect l="l" t="t" r="r" b="b"/>
              <a:pathLst>
                <a:path w="163829" h="379095">
                  <a:moveTo>
                    <a:pt x="150025" y="89336"/>
                  </a:moveTo>
                  <a:lnTo>
                    <a:pt x="32776" y="66014"/>
                  </a:lnTo>
                  <a:lnTo>
                    <a:pt x="35866" y="50594"/>
                  </a:lnTo>
                  <a:lnTo>
                    <a:pt x="45846" y="6614"/>
                  </a:lnTo>
                  <a:lnTo>
                    <a:pt x="47517" y="0"/>
                  </a:lnTo>
                  <a:lnTo>
                    <a:pt x="163218" y="23014"/>
                  </a:lnTo>
                  <a:lnTo>
                    <a:pt x="150025" y="89336"/>
                  </a:lnTo>
                  <a:close/>
                </a:path>
                <a:path w="163829" h="379095">
                  <a:moveTo>
                    <a:pt x="124267" y="218831"/>
                  </a:moveTo>
                  <a:lnTo>
                    <a:pt x="11392" y="196379"/>
                  </a:lnTo>
                  <a:lnTo>
                    <a:pt x="12802" y="184224"/>
                  </a:lnTo>
                  <a:lnTo>
                    <a:pt x="19297" y="139377"/>
                  </a:lnTo>
                  <a:lnTo>
                    <a:pt x="20830" y="130513"/>
                  </a:lnTo>
                  <a:lnTo>
                    <a:pt x="137229" y="153666"/>
                  </a:lnTo>
                  <a:lnTo>
                    <a:pt x="124267" y="218831"/>
                  </a:lnTo>
                  <a:close/>
                </a:path>
                <a:path w="163829" h="379095">
                  <a:moveTo>
                    <a:pt x="92416" y="378956"/>
                  </a:moveTo>
                  <a:lnTo>
                    <a:pt x="0" y="360573"/>
                  </a:lnTo>
                  <a:lnTo>
                    <a:pt x="1028" y="320858"/>
                  </a:lnTo>
                  <a:lnTo>
                    <a:pt x="2663" y="291907"/>
                  </a:lnTo>
                  <a:lnTo>
                    <a:pt x="105656" y="312394"/>
                  </a:lnTo>
                  <a:lnTo>
                    <a:pt x="92416" y="378956"/>
                  </a:lnTo>
                  <a:close/>
                </a:path>
              </a:pathLst>
            </a:custGeom>
            <a:solidFill>
              <a:srgbClr val="DD5342"/>
            </a:solidFill>
          </p:spPr>
          <p:txBody>
            <a:bodyPr wrap="square" lIns="0" tIns="0" rIns="0" bIns="0" rtlCol="0"/>
            <a:lstStyle/>
            <a:p>
              <a:endParaRPr/>
            </a:p>
          </p:txBody>
        </p:sp>
        <p:sp>
          <p:nvSpPr>
            <p:cNvPr id="10" name="object 8">
              <a:extLst>
                <a:ext uri="{FF2B5EF4-FFF2-40B4-BE49-F238E27FC236}">
                  <a16:creationId xmlns:a16="http://schemas.microsoft.com/office/drawing/2014/main" id="{69B513FD-CEF9-F841-9AAE-A2F24ED581D4}"/>
                </a:ext>
              </a:extLst>
            </p:cNvPr>
            <p:cNvSpPr/>
            <p:nvPr/>
          </p:nvSpPr>
          <p:spPr>
            <a:xfrm>
              <a:off x="5714520" y="7454500"/>
              <a:ext cx="2058035" cy="641985"/>
            </a:xfrm>
            <a:custGeom>
              <a:avLst/>
              <a:gdLst/>
              <a:ahLst/>
              <a:cxnLst/>
              <a:rect l="l" t="t" r="r" b="b"/>
              <a:pathLst>
                <a:path w="2058034" h="641984">
                  <a:moveTo>
                    <a:pt x="11103" y="641568"/>
                  </a:moveTo>
                  <a:lnTo>
                    <a:pt x="0" y="83064"/>
                  </a:lnTo>
                  <a:lnTo>
                    <a:pt x="42466" y="83469"/>
                  </a:lnTo>
                  <a:lnTo>
                    <a:pt x="85705" y="83638"/>
                  </a:lnTo>
                  <a:lnTo>
                    <a:pt x="129692" y="83580"/>
                  </a:lnTo>
                  <a:lnTo>
                    <a:pt x="174404" y="83304"/>
                  </a:lnTo>
                  <a:lnTo>
                    <a:pt x="219817" y="82816"/>
                  </a:lnTo>
                  <a:lnTo>
                    <a:pt x="265907" y="82127"/>
                  </a:lnTo>
                  <a:lnTo>
                    <a:pt x="312650" y="81245"/>
                  </a:lnTo>
                  <a:lnTo>
                    <a:pt x="360023" y="80179"/>
                  </a:lnTo>
                  <a:lnTo>
                    <a:pt x="408002" y="78936"/>
                  </a:lnTo>
                  <a:lnTo>
                    <a:pt x="456562" y="77525"/>
                  </a:lnTo>
                  <a:lnTo>
                    <a:pt x="505681" y="75955"/>
                  </a:lnTo>
                  <a:lnTo>
                    <a:pt x="555333" y="74235"/>
                  </a:lnTo>
                  <a:lnTo>
                    <a:pt x="656147" y="70378"/>
                  </a:lnTo>
                  <a:lnTo>
                    <a:pt x="758812" y="66020"/>
                  </a:lnTo>
                  <a:lnTo>
                    <a:pt x="863139" y="61232"/>
                  </a:lnTo>
                  <a:lnTo>
                    <a:pt x="968937" y="56080"/>
                  </a:lnTo>
                  <a:lnTo>
                    <a:pt x="1129975" y="47822"/>
                  </a:lnTo>
                  <a:lnTo>
                    <a:pt x="1679331" y="18469"/>
                  </a:lnTo>
                  <a:lnTo>
                    <a:pt x="1845432" y="10003"/>
                  </a:lnTo>
                  <a:lnTo>
                    <a:pt x="1955902" y="4660"/>
                  </a:lnTo>
                  <a:lnTo>
                    <a:pt x="2057879" y="0"/>
                  </a:lnTo>
                  <a:lnTo>
                    <a:pt x="2057879" y="263909"/>
                  </a:lnTo>
                  <a:lnTo>
                    <a:pt x="757763" y="502223"/>
                  </a:lnTo>
                  <a:lnTo>
                    <a:pt x="308704" y="585578"/>
                  </a:lnTo>
                  <a:lnTo>
                    <a:pt x="11103" y="641568"/>
                  </a:lnTo>
                  <a:close/>
                </a:path>
              </a:pathLst>
            </a:custGeom>
            <a:solidFill>
              <a:srgbClr val="B32A35"/>
            </a:solidFill>
          </p:spPr>
          <p:txBody>
            <a:bodyPr wrap="square" lIns="0" tIns="0" rIns="0" bIns="0" rtlCol="0"/>
            <a:lstStyle/>
            <a:p>
              <a:endParaRPr/>
            </a:p>
          </p:txBody>
        </p:sp>
        <p:sp>
          <p:nvSpPr>
            <p:cNvPr id="11" name="object 9">
              <a:extLst>
                <a:ext uri="{FF2B5EF4-FFF2-40B4-BE49-F238E27FC236}">
                  <a16:creationId xmlns:a16="http://schemas.microsoft.com/office/drawing/2014/main" id="{A1BB80D6-610A-1C4B-A8C4-A3921256ED88}"/>
                </a:ext>
              </a:extLst>
            </p:cNvPr>
            <p:cNvSpPr/>
            <p:nvPr/>
          </p:nvSpPr>
          <p:spPr>
            <a:xfrm>
              <a:off x="5697880" y="1295107"/>
              <a:ext cx="2074545" cy="1676400"/>
            </a:xfrm>
            <a:custGeom>
              <a:avLst/>
              <a:gdLst/>
              <a:ahLst/>
              <a:cxnLst/>
              <a:rect l="l" t="t" r="r" b="b"/>
              <a:pathLst>
                <a:path w="2074545" h="1676400">
                  <a:moveTo>
                    <a:pt x="2074519" y="1443939"/>
                  </a:moveTo>
                  <a:lnTo>
                    <a:pt x="2049640" y="1377340"/>
                  </a:lnTo>
                  <a:lnTo>
                    <a:pt x="2031326" y="1329588"/>
                  </a:lnTo>
                  <a:lnTo>
                    <a:pt x="2012454" y="1281252"/>
                  </a:lnTo>
                  <a:lnTo>
                    <a:pt x="1993099" y="1232420"/>
                  </a:lnTo>
                  <a:lnTo>
                    <a:pt x="1973313" y="1183157"/>
                  </a:lnTo>
                  <a:lnTo>
                    <a:pt x="1953158" y="1133576"/>
                  </a:lnTo>
                  <a:lnTo>
                    <a:pt x="1932711" y="1083729"/>
                  </a:lnTo>
                  <a:lnTo>
                    <a:pt x="1912010" y="1033716"/>
                  </a:lnTo>
                  <a:lnTo>
                    <a:pt x="1870138" y="933513"/>
                  </a:lnTo>
                  <a:lnTo>
                    <a:pt x="1745183" y="637425"/>
                  </a:lnTo>
                  <a:lnTo>
                    <a:pt x="1705406" y="542442"/>
                  </a:lnTo>
                  <a:lnTo>
                    <a:pt x="1686140" y="496011"/>
                  </a:lnTo>
                  <a:lnTo>
                    <a:pt x="1667383" y="450405"/>
                  </a:lnTo>
                  <a:lnTo>
                    <a:pt x="1649196" y="405701"/>
                  </a:lnTo>
                  <a:lnTo>
                    <a:pt x="1630921" y="360108"/>
                  </a:lnTo>
                  <a:lnTo>
                    <a:pt x="1631391" y="358609"/>
                  </a:lnTo>
                  <a:lnTo>
                    <a:pt x="1668081" y="335800"/>
                  </a:lnTo>
                  <a:lnTo>
                    <a:pt x="1716278" y="306628"/>
                  </a:lnTo>
                  <a:lnTo>
                    <a:pt x="1764550" y="279019"/>
                  </a:lnTo>
                  <a:lnTo>
                    <a:pt x="1799767" y="261886"/>
                  </a:lnTo>
                  <a:lnTo>
                    <a:pt x="1623860" y="264464"/>
                  </a:lnTo>
                  <a:lnTo>
                    <a:pt x="739546" y="769467"/>
                  </a:lnTo>
                  <a:lnTo>
                    <a:pt x="740219" y="772452"/>
                  </a:lnTo>
                  <a:lnTo>
                    <a:pt x="747331" y="772807"/>
                  </a:lnTo>
                  <a:lnTo>
                    <a:pt x="687666" y="805332"/>
                  </a:lnTo>
                  <a:lnTo>
                    <a:pt x="727024" y="827138"/>
                  </a:lnTo>
                  <a:lnTo>
                    <a:pt x="733793" y="853859"/>
                  </a:lnTo>
                  <a:lnTo>
                    <a:pt x="726986" y="863003"/>
                  </a:lnTo>
                  <a:lnTo>
                    <a:pt x="715162" y="867689"/>
                  </a:lnTo>
                  <a:lnTo>
                    <a:pt x="700976" y="868959"/>
                  </a:lnTo>
                  <a:lnTo>
                    <a:pt x="0" y="863231"/>
                  </a:lnTo>
                  <a:lnTo>
                    <a:pt x="65252" y="1022286"/>
                  </a:lnTo>
                  <a:lnTo>
                    <a:pt x="121920" y="1165072"/>
                  </a:lnTo>
                  <a:lnTo>
                    <a:pt x="269570" y="1531467"/>
                  </a:lnTo>
                  <a:lnTo>
                    <a:pt x="288556" y="1576603"/>
                  </a:lnTo>
                  <a:lnTo>
                    <a:pt x="319786" y="1628267"/>
                  </a:lnTo>
                  <a:lnTo>
                    <a:pt x="353771" y="1652625"/>
                  </a:lnTo>
                  <a:lnTo>
                    <a:pt x="394119" y="1663776"/>
                  </a:lnTo>
                  <a:lnTo>
                    <a:pt x="437540" y="1660245"/>
                  </a:lnTo>
                  <a:lnTo>
                    <a:pt x="452310" y="1655305"/>
                  </a:lnTo>
                  <a:lnTo>
                    <a:pt x="468007" y="1648561"/>
                  </a:lnTo>
                  <a:lnTo>
                    <a:pt x="484047" y="1641195"/>
                  </a:lnTo>
                  <a:lnTo>
                    <a:pt x="499859" y="1634426"/>
                  </a:lnTo>
                  <a:lnTo>
                    <a:pt x="547878" y="1646148"/>
                  </a:lnTo>
                  <a:lnTo>
                    <a:pt x="2055368" y="1668894"/>
                  </a:lnTo>
                  <a:lnTo>
                    <a:pt x="2056561" y="1672539"/>
                  </a:lnTo>
                  <a:lnTo>
                    <a:pt x="2058200" y="1672755"/>
                  </a:lnTo>
                  <a:lnTo>
                    <a:pt x="2060803" y="1668424"/>
                  </a:lnTo>
                  <a:lnTo>
                    <a:pt x="2061197" y="1667344"/>
                  </a:lnTo>
                  <a:lnTo>
                    <a:pt x="2062200" y="1660842"/>
                  </a:lnTo>
                  <a:lnTo>
                    <a:pt x="2064245" y="1660372"/>
                  </a:lnTo>
                  <a:lnTo>
                    <a:pt x="2069363" y="1666963"/>
                  </a:lnTo>
                  <a:lnTo>
                    <a:pt x="2070544" y="1669516"/>
                  </a:lnTo>
                  <a:lnTo>
                    <a:pt x="2071395" y="1674355"/>
                  </a:lnTo>
                  <a:lnTo>
                    <a:pt x="2072665" y="1675536"/>
                  </a:lnTo>
                  <a:lnTo>
                    <a:pt x="2074519" y="1675892"/>
                  </a:lnTo>
                  <a:lnTo>
                    <a:pt x="2074519" y="1443939"/>
                  </a:lnTo>
                  <a:close/>
                </a:path>
                <a:path w="2074545" h="1676400">
                  <a:moveTo>
                    <a:pt x="2074519" y="0"/>
                  </a:moveTo>
                  <a:lnTo>
                    <a:pt x="2002040" y="44577"/>
                  </a:lnTo>
                  <a:lnTo>
                    <a:pt x="1948954" y="77609"/>
                  </a:lnTo>
                  <a:lnTo>
                    <a:pt x="1899272" y="108750"/>
                  </a:lnTo>
                  <a:lnTo>
                    <a:pt x="1753844" y="200380"/>
                  </a:lnTo>
                  <a:lnTo>
                    <a:pt x="1735607" y="211594"/>
                  </a:lnTo>
                  <a:lnTo>
                    <a:pt x="1734312" y="212648"/>
                  </a:lnTo>
                  <a:lnTo>
                    <a:pt x="1732889" y="213461"/>
                  </a:lnTo>
                  <a:lnTo>
                    <a:pt x="1731365" y="213982"/>
                  </a:lnTo>
                  <a:lnTo>
                    <a:pt x="1729955" y="215290"/>
                  </a:lnTo>
                  <a:lnTo>
                    <a:pt x="1729790" y="216763"/>
                  </a:lnTo>
                  <a:lnTo>
                    <a:pt x="1731010" y="218262"/>
                  </a:lnTo>
                  <a:lnTo>
                    <a:pt x="1854174" y="222681"/>
                  </a:lnTo>
                  <a:lnTo>
                    <a:pt x="1858606" y="221615"/>
                  </a:lnTo>
                  <a:lnTo>
                    <a:pt x="1882089" y="208330"/>
                  </a:lnTo>
                  <a:lnTo>
                    <a:pt x="1924761" y="183743"/>
                  </a:lnTo>
                  <a:lnTo>
                    <a:pt x="1984832" y="148564"/>
                  </a:lnTo>
                  <a:lnTo>
                    <a:pt x="2074519" y="96278"/>
                  </a:lnTo>
                  <a:lnTo>
                    <a:pt x="2074519" y="0"/>
                  </a:lnTo>
                  <a:close/>
                </a:path>
              </a:pathLst>
            </a:custGeom>
            <a:solidFill>
              <a:srgbClr val="DD5342"/>
            </a:solidFill>
          </p:spPr>
          <p:txBody>
            <a:bodyPr wrap="square" lIns="0" tIns="0" rIns="0" bIns="0" rtlCol="0"/>
            <a:lstStyle/>
            <a:p>
              <a:endParaRPr/>
            </a:p>
          </p:txBody>
        </p:sp>
        <p:sp>
          <p:nvSpPr>
            <p:cNvPr id="12" name="object 10">
              <a:extLst>
                <a:ext uri="{FF2B5EF4-FFF2-40B4-BE49-F238E27FC236}">
                  <a16:creationId xmlns:a16="http://schemas.microsoft.com/office/drawing/2014/main" id="{7822369F-6E0B-F74A-BAF9-FDE7CE8305E7}"/>
                </a:ext>
              </a:extLst>
            </p:cNvPr>
            <p:cNvSpPr/>
            <p:nvPr/>
          </p:nvSpPr>
          <p:spPr>
            <a:xfrm>
              <a:off x="5778868" y="1556994"/>
              <a:ext cx="1993900" cy="1405255"/>
            </a:xfrm>
            <a:custGeom>
              <a:avLst/>
              <a:gdLst/>
              <a:ahLst/>
              <a:cxnLst/>
              <a:rect l="l" t="t" r="r" b="b"/>
              <a:pathLst>
                <a:path w="1993900" h="1405255">
                  <a:moveTo>
                    <a:pt x="1993531" y="1182052"/>
                  </a:moveTo>
                  <a:lnTo>
                    <a:pt x="1968652" y="1115453"/>
                  </a:lnTo>
                  <a:lnTo>
                    <a:pt x="1950339" y="1067701"/>
                  </a:lnTo>
                  <a:lnTo>
                    <a:pt x="1931466" y="1019365"/>
                  </a:lnTo>
                  <a:lnTo>
                    <a:pt x="1912112" y="970534"/>
                  </a:lnTo>
                  <a:lnTo>
                    <a:pt x="1892325" y="921270"/>
                  </a:lnTo>
                  <a:lnTo>
                    <a:pt x="1872170" y="871689"/>
                  </a:lnTo>
                  <a:lnTo>
                    <a:pt x="1851723" y="821842"/>
                  </a:lnTo>
                  <a:lnTo>
                    <a:pt x="1850682" y="819340"/>
                  </a:lnTo>
                  <a:lnTo>
                    <a:pt x="1831022" y="771829"/>
                  </a:lnTo>
                  <a:lnTo>
                    <a:pt x="1830438" y="770470"/>
                  </a:lnTo>
                  <a:lnTo>
                    <a:pt x="1830044" y="769480"/>
                  </a:lnTo>
                  <a:lnTo>
                    <a:pt x="1820075" y="745655"/>
                  </a:lnTo>
                  <a:lnTo>
                    <a:pt x="1789150" y="671626"/>
                  </a:lnTo>
                  <a:lnTo>
                    <a:pt x="1788299" y="669620"/>
                  </a:lnTo>
                  <a:lnTo>
                    <a:pt x="1687029" y="429666"/>
                  </a:lnTo>
                  <a:lnTo>
                    <a:pt x="1664195" y="375539"/>
                  </a:lnTo>
                  <a:lnTo>
                    <a:pt x="1664068" y="375259"/>
                  </a:lnTo>
                  <a:lnTo>
                    <a:pt x="1663788" y="374573"/>
                  </a:lnTo>
                  <a:lnTo>
                    <a:pt x="1624418" y="280555"/>
                  </a:lnTo>
                  <a:lnTo>
                    <a:pt x="1624152" y="279920"/>
                  </a:lnTo>
                  <a:lnTo>
                    <a:pt x="1616125" y="260591"/>
                  </a:lnTo>
                  <a:lnTo>
                    <a:pt x="1605153" y="234124"/>
                  </a:lnTo>
                  <a:lnTo>
                    <a:pt x="1604962" y="233654"/>
                  </a:lnTo>
                  <a:lnTo>
                    <a:pt x="1586395" y="188518"/>
                  </a:lnTo>
                  <a:lnTo>
                    <a:pt x="1586280" y="188214"/>
                  </a:lnTo>
                  <a:lnTo>
                    <a:pt x="1570570" y="149644"/>
                  </a:lnTo>
                  <a:lnTo>
                    <a:pt x="1568208" y="143814"/>
                  </a:lnTo>
                  <a:lnTo>
                    <a:pt x="1568145" y="143662"/>
                  </a:lnTo>
                  <a:lnTo>
                    <a:pt x="1549933" y="98221"/>
                  </a:lnTo>
                  <a:lnTo>
                    <a:pt x="1550403" y="96723"/>
                  </a:lnTo>
                  <a:lnTo>
                    <a:pt x="1587093" y="73914"/>
                  </a:lnTo>
                  <a:lnTo>
                    <a:pt x="1635290" y="44742"/>
                  </a:lnTo>
                  <a:lnTo>
                    <a:pt x="1683562" y="17132"/>
                  </a:lnTo>
                  <a:lnTo>
                    <a:pt x="1718779" y="0"/>
                  </a:lnTo>
                  <a:lnTo>
                    <a:pt x="1542872" y="2578"/>
                  </a:lnTo>
                  <a:lnTo>
                    <a:pt x="673417" y="499071"/>
                  </a:lnTo>
                  <a:lnTo>
                    <a:pt x="658558" y="507580"/>
                  </a:lnTo>
                  <a:lnTo>
                    <a:pt x="659231" y="510565"/>
                  </a:lnTo>
                  <a:lnTo>
                    <a:pt x="666343" y="510921"/>
                  </a:lnTo>
                  <a:lnTo>
                    <a:pt x="606679" y="543445"/>
                  </a:lnTo>
                  <a:lnTo>
                    <a:pt x="646036" y="565251"/>
                  </a:lnTo>
                  <a:lnTo>
                    <a:pt x="652805" y="591972"/>
                  </a:lnTo>
                  <a:lnTo>
                    <a:pt x="645998" y="601116"/>
                  </a:lnTo>
                  <a:lnTo>
                    <a:pt x="634174" y="605802"/>
                  </a:lnTo>
                  <a:lnTo>
                    <a:pt x="619988" y="607072"/>
                  </a:lnTo>
                  <a:lnTo>
                    <a:pt x="55384" y="602551"/>
                  </a:lnTo>
                  <a:lnTo>
                    <a:pt x="0" y="633437"/>
                  </a:lnTo>
                  <a:lnTo>
                    <a:pt x="92252" y="806564"/>
                  </a:lnTo>
                  <a:lnTo>
                    <a:pt x="124625" y="855802"/>
                  </a:lnTo>
                  <a:lnTo>
                    <a:pt x="165366" y="910005"/>
                  </a:lnTo>
                  <a:lnTo>
                    <a:pt x="217335" y="967016"/>
                  </a:lnTo>
                  <a:lnTo>
                    <a:pt x="248412" y="995895"/>
                  </a:lnTo>
                  <a:lnTo>
                    <a:pt x="283362" y="1024661"/>
                  </a:lnTo>
                  <a:lnTo>
                    <a:pt x="322541" y="1053045"/>
                  </a:lnTo>
                  <a:lnTo>
                    <a:pt x="366306" y="1080770"/>
                  </a:lnTo>
                  <a:lnTo>
                    <a:pt x="414997" y="1107579"/>
                  </a:lnTo>
                  <a:lnTo>
                    <a:pt x="468985" y="1133195"/>
                  </a:lnTo>
                  <a:lnTo>
                    <a:pt x="528624" y="1157338"/>
                  </a:lnTo>
                  <a:lnTo>
                    <a:pt x="594271" y="1179753"/>
                  </a:lnTo>
                  <a:lnTo>
                    <a:pt x="666267" y="1200150"/>
                  </a:lnTo>
                  <a:lnTo>
                    <a:pt x="744994" y="1218285"/>
                  </a:lnTo>
                  <a:lnTo>
                    <a:pt x="1447685" y="1334617"/>
                  </a:lnTo>
                  <a:lnTo>
                    <a:pt x="1462379" y="1357858"/>
                  </a:lnTo>
                  <a:lnTo>
                    <a:pt x="1488414" y="1400098"/>
                  </a:lnTo>
                  <a:lnTo>
                    <a:pt x="1850415" y="1405242"/>
                  </a:lnTo>
                  <a:lnTo>
                    <a:pt x="1847189" y="1385989"/>
                  </a:lnTo>
                  <a:lnTo>
                    <a:pt x="1993531" y="1398892"/>
                  </a:lnTo>
                  <a:lnTo>
                    <a:pt x="1993531" y="1182052"/>
                  </a:lnTo>
                  <a:close/>
                </a:path>
              </a:pathLst>
            </a:custGeom>
            <a:solidFill>
              <a:srgbClr val="B32A35"/>
            </a:solidFill>
          </p:spPr>
          <p:txBody>
            <a:bodyPr wrap="square" lIns="0" tIns="0" rIns="0" bIns="0" rtlCol="0"/>
            <a:lstStyle/>
            <a:p>
              <a:endParaRPr/>
            </a:p>
          </p:txBody>
        </p:sp>
        <p:sp>
          <p:nvSpPr>
            <p:cNvPr id="13" name="object 11">
              <a:extLst>
                <a:ext uri="{FF2B5EF4-FFF2-40B4-BE49-F238E27FC236}">
                  <a16:creationId xmlns:a16="http://schemas.microsoft.com/office/drawing/2014/main" id="{D002B258-957B-D44E-B16A-E8636E972FE8}"/>
                </a:ext>
              </a:extLst>
            </p:cNvPr>
            <p:cNvSpPr/>
            <p:nvPr/>
          </p:nvSpPr>
          <p:spPr>
            <a:xfrm>
              <a:off x="5915728" y="2823023"/>
              <a:ext cx="1856739" cy="708025"/>
            </a:xfrm>
            <a:custGeom>
              <a:avLst/>
              <a:gdLst/>
              <a:ahLst/>
              <a:cxnLst/>
              <a:rect l="l" t="t" r="r" b="b"/>
              <a:pathLst>
                <a:path w="1856740" h="708025">
                  <a:moveTo>
                    <a:pt x="17090" y="707721"/>
                  </a:moveTo>
                  <a:lnTo>
                    <a:pt x="16196" y="661505"/>
                  </a:lnTo>
                  <a:lnTo>
                    <a:pt x="302500" y="657542"/>
                  </a:lnTo>
                  <a:lnTo>
                    <a:pt x="477742" y="654794"/>
                  </a:lnTo>
                  <a:lnTo>
                    <a:pt x="629362" y="652038"/>
                  </a:lnTo>
                  <a:lnTo>
                    <a:pt x="706727" y="650306"/>
                  </a:lnTo>
                  <a:lnTo>
                    <a:pt x="735912" y="649495"/>
                  </a:lnTo>
                  <a:lnTo>
                    <a:pt x="757705" y="648733"/>
                  </a:lnTo>
                  <a:lnTo>
                    <a:pt x="808785" y="647204"/>
                  </a:lnTo>
                  <a:lnTo>
                    <a:pt x="912019" y="645453"/>
                  </a:lnTo>
                  <a:lnTo>
                    <a:pt x="962596" y="643961"/>
                  </a:lnTo>
                  <a:lnTo>
                    <a:pt x="993130" y="625916"/>
                  </a:lnTo>
                  <a:lnTo>
                    <a:pt x="986101" y="278622"/>
                  </a:lnTo>
                  <a:lnTo>
                    <a:pt x="982527" y="81330"/>
                  </a:lnTo>
                  <a:lnTo>
                    <a:pt x="982460" y="74091"/>
                  </a:lnTo>
                  <a:lnTo>
                    <a:pt x="981616" y="66267"/>
                  </a:lnTo>
                  <a:lnTo>
                    <a:pt x="979661" y="55687"/>
                  </a:lnTo>
                  <a:lnTo>
                    <a:pt x="978404" y="54981"/>
                  </a:lnTo>
                  <a:lnTo>
                    <a:pt x="975374" y="56220"/>
                  </a:lnTo>
                  <a:lnTo>
                    <a:pt x="974643" y="56901"/>
                  </a:lnTo>
                  <a:lnTo>
                    <a:pt x="973966" y="57830"/>
                  </a:lnTo>
                  <a:lnTo>
                    <a:pt x="973573" y="53297"/>
                  </a:lnTo>
                  <a:lnTo>
                    <a:pt x="972493" y="52098"/>
                  </a:lnTo>
                  <a:lnTo>
                    <a:pt x="969166" y="51412"/>
                  </a:lnTo>
                  <a:lnTo>
                    <a:pt x="967675" y="51455"/>
                  </a:lnTo>
                  <a:lnTo>
                    <a:pt x="966059" y="51663"/>
                  </a:lnTo>
                  <a:lnTo>
                    <a:pt x="968975" y="50997"/>
                  </a:lnTo>
                  <a:lnTo>
                    <a:pt x="970825" y="50344"/>
                  </a:lnTo>
                  <a:lnTo>
                    <a:pt x="973790" y="48145"/>
                  </a:lnTo>
                  <a:lnTo>
                    <a:pt x="972986" y="45038"/>
                  </a:lnTo>
                  <a:lnTo>
                    <a:pt x="970490" y="44663"/>
                  </a:lnTo>
                  <a:lnTo>
                    <a:pt x="962076" y="43695"/>
                  </a:lnTo>
                  <a:lnTo>
                    <a:pt x="953533" y="43058"/>
                  </a:lnTo>
                  <a:lnTo>
                    <a:pt x="944867" y="42757"/>
                  </a:lnTo>
                  <a:lnTo>
                    <a:pt x="936084" y="42796"/>
                  </a:lnTo>
                  <a:lnTo>
                    <a:pt x="829758" y="44440"/>
                  </a:lnTo>
                  <a:lnTo>
                    <a:pt x="472801" y="49278"/>
                  </a:lnTo>
                  <a:lnTo>
                    <a:pt x="342548" y="51293"/>
                  </a:lnTo>
                  <a:lnTo>
                    <a:pt x="220975" y="53482"/>
                  </a:lnTo>
                  <a:lnTo>
                    <a:pt x="166127" y="54637"/>
                  </a:lnTo>
                  <a:lnTo>
                    <a:pt x="116670" y="55831"/>
                  </a:lnTo>
                  <a:lnTo>
                    <a:pt x="73677" y="57060"/>
                  </a:lnTo>
                  <a:lnTo>
                    <a:pt x="9321" y="59713"/>
                  </a:lnTo>
                  <a:lnTo>
                    <a:pt x="7370" y="59197"/>
                  </a:lnTo>
                  <a:lnTo>
                    <a:pt x="1435" y="55154"/>
                  </a:lnTo>
                  <a:lnTo>
                    <a:pt x="381" y="48393"/>
                  </a:lnTo>
                  <a:lnTo>
                    <a:pt x="0" y="41402"/>
                  </a:lnTo>
                  <a:lnTo>
                    <a:pt x="292" y="34193"/>
                  </a:lnTo>
                  <a:lnTo>
                    <a:pt x="1258" y="26777"/>
                  </a:lnTo>
                  <a:lnTo>
                    <a:pt x="1856672" y="0"/>
                  </a:lnTo>
                  <a:lnTo>
                    <a:pt x="1856672" y="661268"/>
                  </a:lnTo>
                  <a:lnTo>
                    <a:pt x="1619610" y="666651"/>
                  </a:lnTo>
                  <a:lnTo>
                    <a:pt x="107547" y="705539"/>
                  </a:lnTo>
                  <a:lnTo>
                    <a:pt x="17090" y="707721"/>
                  </a:lnTo>
                  <a:close/>
                </a:path>
              </a:pathLst>
            </a:custGeom>
            <a:solidFill>
              <a:srgbClr val="0E84F1"/>
            </a:solidFill>
          </p:spPr>
          <p:txBody>
            <a:bodyPr wrap="square" lIns="0" tIns="0" rIns="0" bIns="0" rtlCol="0"/>
            <a:lstStyle/>
            <a:p>
              <a:endParaRPr/>
            </a:p>
          </p:txBody>
        </p:sp>
        <p:sp>
          <p:nvSpPr>
            <p:cNvPr id="14" name="object 12">
              <a:extLst>
                <a:ext uri="{FF2B5EF4-FFF2-40B4-BE49-F238E27FC236}">
                  <a16:creationId xmlns:a16="http://schemas.microsoft.com/office/drawing/2014/main" id="{136E3F43-BCA8-CF4D-ACDA-C697435BE186}"/>
                </a:ext>
              </a:extLst>
            </p:cNvPr>
            <p:cNvSpPr/>
            <p:nvPr/>
          </p:nvSpPr>
          <p:spPr>
            <a:xfrm>
              <a:off x="5068216" y="6398617"/>
              <a:ext cx="2704465" cy="1093470"/>
            </a:xfrm>
            <a:custGeom>
              <a:avLst/>
              <a:gdLst/>
              <a:ahLst/>
              <a:cxnLst/>
              <a:rect l="l" t="t" r="r" b="b"/>
              <a:pathLst>
                <a:path w="2704465" h="1093470">
                  <a:moveTo>
                    <a:pt x="19350" y="1092882"/>
                  </a:moveTo>
                  <a:lnTo>
                    <a:pt x="14711" y="1049027"/>
                  </a:lnTo>
                  <a:lnTo>
                    <a:pt x="12493" y="947220"/>
                  </a:lnTo>
                  <a:lnTo>
                    <a:pt x="10333" y="845407"/>
                  </a:lnTo>
                  <a:lnTo>
                    <a:pt x="8229" y="743592"/>
                  </a:lnTo>
                  <a:lnTo>
                    <a:pt x="6184" y="641775"/>
                  </a:lnTo>
                  <a:lnTo>
                    <a:pt x="4197" y="539958"/>
                  </a:lnTo>
                  <a:lnTo>
                    <a:pt x="2269" y="438143"/>
                  </a:lnTo>
                  <a:lnTo>
                    <a:pt x="400" y="336331"/>
                  </a:lnTo>
                  <a:lnTo>
                    <a:pt x="0" y="285783"/>
                  </a:lnTo>
                  <a:lnTo>
                    <a:pt x="234" y="260703"/>
                  </a:lnTo>
                  <a:lnTo>
                    <a:pt x="754" y="235752"/>
                  </a:lnTo>
                  <a:lnTo>
                    <a:pt x="507" y="223526"/>
                  </a:lnTo>
                  <a:lnTo>
                    <a:pt x="21109" y="183838"/>
                  </a:lnTo>
                  <a:lnTo>
                    <a:pt x="43949" y="139477"/>
                  </a:lnTo>
                  <a:lnTo>
                    <a:pt x="66745" y="94818"/>
                  </a:lnTo>
                  <a:lnTo>
                    <a:pt x="89777" y="49181"/>
                  </a:lnTo>
                  <a:lnTo>
                    <a:pt x="2704183" y="0"/>
                  </a:lnTo>
                  <a:lnTo>
                    <a:pt x="2704183" y="1046977"/>
                  </a:lnTo>
                  <a:lnTo>
                    <a:pt x="1634427" y="1060434"/>
                  </a:lnTo>
                  <a:lnTo>
                    <a:pt x="950589" y="1079778"/>
                  </a:lnTo>
                  <a:lnTo>
                    <a:pt x="763824" y="1081398"/>
                  </a:lnTo>
                  <a:lnTo>
                    <a:pt x="114530" y="1092311"/>
                  </a:lnTo>
                  <a:lnTo>
                    <a:pt x="19350" y="1092882"/>
                  </a:lnTo>
                  <a:close/>
                </a:path>
              </a:pathLst>
            </a:custGeom>
            <a:solidFill>
              <a:srgbClr val="FFF3EA"/>
            </a:solidFill>
          </p:spPr>
          <p:txBody>
            <a:bodyPr wrap="square" lIns="0" tIns="0" rIns="0" bIns="0" rtlCol="0"/>
            <a:lstStyle/>
            <a:p>
              <a:endParaRPr/>
            </a:p>
          </p:txBody>
        </p:sp>
        <p:sp>
          <p:nvSpPr>
            <p:cNvPr id="15" name="object 13">
              <a:extLst>
                <a:ext uri="{FF2B5EF4-FFF2-40B4-BE49-F238E27FC236}">
                  <a16:creationId xmlns:a16="http://schemas.microsoft.com/office/drawing/2014/main" id="{68D52CCA-6384-9E4C-B3C0-87FFAF61FFE8}"/>
                </a:ext>
              </a:extLst>
            </p:cNvPr>
            <p:cNvSpPr/>
            <p:nvPr/>
          </p:nvSpPr>
          <p:spPr>
            <a:xfrm>
              <a:off x="5024535" y="6312404"/>
              <a:ext cx="2748280" cy="1242695"/>
            </a:xfrm>
            <a:custGeom>
              <a:avLst/>
              <a:gdLst/>
              <a:ahLst/>
              <a:cxnLst/>
              <a:rect l="l" t="t" r="r" b="b"/>
              <a:pathLst>
                <a:path w="2748279" h="1242695">
                  <a:moveTo>
                    <a:pt x="5448" y="1240477"/>
                  </a:moveTo>
                  <a:lnTo>
                    <a:pt x="2908" y="1237881"/>
                  </a:lnTo>
                  <a:lnTo>
                    <a:pt x="2903" y="1218337"/>
                  </a:lnTo>
                  <a:lnTo>
                    <a:pt x="2478" y="1202279"/>
                  </a:lnTo>
                  <a:lnTo>
                    <a:pt x="1640" y="1186596"/>
                  </a:lnTo>
                  <a:lnTo>
                    <a:pt x="389" y="1171296"/>
                  </a:lnTo>
                  <a:lnTo>
                    <a:pt x="0" y="1167268"/>
                  </a:lnTo>
                  <a:lnTo>
                    <a:pt x="3298" y="1163822"/>
                  </a:lnTo>
                  <a:lnTo>
                    <a:pt x="7432" y="1163995"/>
                  </a:lnTo>
                  <a:lnTo>
                    <a:pt x="52668" y="1165197"/>
                  </a:lnTo>
                  <a:lnTo>
                    <a:pt x="98460" y="1165462"/>
                  </a:lnTo>
                  <a:lnTo>
                    <a:pt x="144820" y="1164787"/>
                  </a:lnTo>
                  <a:lnTo>
                    <a:pt x="257779" y="1160695"/>
                  </a:lnTo>
                  <a:lnTo>
                    <a:pt x="2747865" y="1113621"/>
                  </a:lnTo>
                  <a:lnTo>
                    <a:pt x="2747865" y="1197553"/>
                  </a:lnTo>
                  <a:lnTo>
                    <a:pt x="718604" y="1235846"/>
                  </a:lnTo>
                  <a:lnTo>
                    <a:pt x="686293" y="1229419"/>
                  </a:lnTo>
                  <a:lnTo>
                    <a:pt x="20843" y="1242074"/>
                  </a:lnTo>
                  <a:lnTo>
                    <a:pt x="13824" y="1240678"/>
                  </a:lnTo>
                  <a:lnTo>
                    <a:pt x="5448" y="1240477"/>
                  </a:lnTo>
                  <a:close/>
                </a:path>
                <a:path w="2748279" h="1242695">
                  <a:moveTo>
                    <a:pt x="703887" y="1236128"/>
                  </a:moveTo>
                  <a:lnTo>
                    <a:pt x="694313" y="1231592"/>
                  </a:lnTo>
                  <a:lnTo>
                    <a:pt x="686293" y="1229419"/>
                  </a:lnTo>
                  <a:lnTo>
                    <a:pt x="718604" y="1235846"/>
                  </a:lnTo>
                  <a:lnTo>
                    <a:pt x="703887" y="1236128"/>
                  </a:lnTo>
                  <a:close/>
                </a:path>
                <a:path w="2748279" h="1242695">
                  <a:moveTo>
                    <a:pt x="18698" y="1242116"/>
                  </a:moveTo>
                  <a:lnTo>
                    <a:pt x="13824" y="1240678"/>
                  </a:lnTo>
                  <a:lnTo>
                    <a:pt x="20843" y="1242074"/>
                  </a:lnTo>
                  <a:lnTo>
                    <a:pt x="18698" y="1242116"/>
                  </a:lnTo>
                  <a:close/>
                </a:path>
                <a:path w="2748279" h="1242695">
                  <a:moveTo>
                    <a:pt x="133524" y="135264"/>
                  </a:moveTo>
                  <a:lnTo>
                    <a:pt x="155702" y="90727"/>
                  </a:lnTo>
                  <a:lnTo>
                    <a:pt x="172511" y="56421"/>
                  </a:lnTo>
                  <a:lnTo>
                    <a:pt x="1141072" y="34484"/>
                  </a:lnTo>
                  <a:lnTo>
                    <a:pt x="1257487" y="33843"/>
                  </a:lnTo>
                  <a:lnTo>
                    <a:pt x="1296852" y="32486"/>
                  </a:lnTo>
                  <a:lnTo>
                    <a:pt x="1335307" y="30715"/>
                  </a:lnTo>
                  <a:lnTo>
                    <a:pt x="1373321" y="29459"/>
                  </a:lnTo>
                  <a:lnTo>
                    <a:pt x="1410890" y="28719"/>
                  </a:lnTo>
                  <a:lnTo>
                    <a:pt x="1497499" y="28106"/>
                  </a:lnTo>
                  <a:lnTo>
                    <a:pt x="1546922" y="26829"/>
                  </a:lnTo>
                  <a:lnTo>
                    <a:pt x="1596278" y="24658"/>
                  </a:lnTo>
                  <a:lnTo>
                    <a:pt x="1645570" y="21589"/>
                  </a:lnTo>
                  <a:lnTo>
                    <a:pt x="2747865" y="0"/>
                  </a:lnTo>
                  <a:lnTo>
                    <a:pt x="2747865" y="86508"/>
                  </a:lnTo>
                  <a:lnTo>
                    <a:pt x="205724" y="134618"/>
                  </a:lnTo>
                  <a:lnTo>
                    <a:pt x="133524" y="135264"/>
                  </a:lnTo>
                  <a:close/>
                </a:path>
              </a:pathLst>
            </a:custGeom>
            <a:solidFill>
              <a:srgbClr val="59CEA1"/>
            </a:solidFill>
          </p:spPr>
          <p:txBody>
            <a:bodyPr wrap="square" lIns="0" tIns="0" rIns="0" bIns="0" rtlCol="0"/>
            <a:lstStyle/>
            <a:p>
              <a:endParaRPr/>
            </a:p>
          </p:txBody>
        </p:sp>
        <p:sp>
          <p:nvSpPr>
            <p:cNvPr id="16" name="object 14">
              <a:extLst>
                <a:ext uri="{FF2B5EF4-FFF2-40B4-BE49-F238E27FC236}">
                  <a16:creationId xmlns:a16="http://schemas.microsoft.com/office/drawing/2014/main" id="{BD5DC866-BEA1-304E-8BC5-8C6837140A43}"/>
                </a:ext>
              </a:extLst>
            </p:cNvPr>
            <p:cNvSpPr/>
            <p:nvPr/>
          </p:nvSpPr>
          <p:spPr>
            <a:xfrm>
              <a:off x="5853527" y="4137458"/>
              <a:ext cx="725170" cy="673100"/>
            </a:xfrm>
            <a:custGeom>
              <a:avLst/>
              <a:gdLst/>
              <a:ahLst/>
              <a:cxnLst/>
              <a:rect l="l" t="t" r="r" b="b"/>
              <a:pathLst>
                <a:path w="725170" h="673100">
                  <a:moveTo>
                    <a:pt x="12594" y="672811"/>
                  </a:moveTo>
                  <a:lnTo>
                    <a:pt x="0" y="13622"/>
                  </a:lnTo>
                  <a:lnTo>
                    <a:pt x="712431" y="0"/>
                  </a:lnTo>
                  <a:lnTo>
                    <a:pt x="725023" y="659200"/>
                  </a:lnTo>
                  <a:lnTo>
                    <a:pt x="12594" y="672811"/>
                  </a:lnTo>
                  <a:close/>
                </a:path>
              </a:pathLst>
            </a:custGeom>
            <a:solidFill>
              <a:srgbClr val="0E84F1"/>
            </a:solidFill>
          </p:spPr>
          <p:txBody>
            <a:bodyPr wrap="square" lIns="0" tIns="0" rIns="0" bIns="0" rtlCol="0"/>
            <a:lstStyle/>
            <a:p>
              <a:endParaRPr/>
            </a:p>
          </p:txBody>
        </p:sp>
        <p:sp>
          <p:nvSpPr>
            <p:cNvPr id="17" name="object 15">
              <a:extLst>
                <a:ext uri="{FF2B5EF4-FFF2-40B4-BE49-F238E27FC236}">
                  <a16:creationId xmlns:a16="http://schemas.microsoft.com/office/drawing/2014/main" id="{F3CD0B9E-A975-9542-984A-639F1BD453D7}"/>
                </a:ext>
              </a:extLst>
            </p:cNvPr>
            <p:cNvSpPr/>
            <p:nvPr/>
          </p:nvSpPr>
          <p:spPr>
            <a:xfrm>
              <a:off x="5980418" y="3481928"/>
              <a:ext cx="1792605" cy="624840"/>
            </a:xfrm>
            <a:custGeom>
              <a:avLst/>
              <a:gdLst/>
              <a:ahLst/>
              <a:cxnLst/>
              <a:rect l="l" t="t" r="r" b="b"/>
              <a:pathLst>
                <a:path w="1792604" h="624839">
                  <a:moveTo>
                    <a:pt x="12372" y="624265"/>
                  </a:moveTo>
                  <a:lnTo>
                    <a:pt x="9408" y="616407"/>
                  </a:lnTo>
                  <a:lnTo>
                    <a:pt x="7894" y="608650"/>
                  </a:lnTo>
                  <a:lnTo>
                    <a:pt x="7844" y="598851"/>
                  </a:lnTo>
                  <a:lnTo>
                    <a:pt x="8870" y="597542"/>
                  </a:lnTo>
                  <a:lnTo>
                    <a:pt x="18427" y="595201"/>
                  </a:lnTo>
                  <a:lnTo>
                    <a:pt x="727385" y="580675"/>
                  </a:lnTo>
                  <a:lnTo>
                    <a:pt x="718537" y="72358"/>
                  </a:lnTo>
                  <a:lnTo>
                    <a:pt x="716493" y="70444"/>
                  </a:lnTo>
                  <a:lnTo>
                    <a:pt x="3865" y="87624"/>
                  </a:lnTo>
                  <a:lnTo>
                    <a:pt x="1902" y="85763"/>
                  </a:lnTo>
                  <a:lnTo>
                    <a:pt x="1854" y="83439"/>
                  </a:lnTo>
                  <a:lnTo>
                    <a:pt x="0" y="46172"/>
                  </a:lnTo>
                  <a:lnTo>
                    <a:pt x="523018" y="31228"/>
                  </a:lnTo>
                  <a:lnTo>
                    <a:pt x="1085647" y="16552"/>
                  </a:lnTo>
                  <a:lnTo>
                    <a:pt x="1739466" y="1165"/>
                  </a:lnTo>
                  <a:lnTo>
                    <a:pt x="1791982" y="0"/>
                  </a:lnTo>
                  <a:lnTo>
                    <a:pt x="1791982" y="591647"/>
                  </a:lnTo>
                  <a:lnTo>
                    <a:pt x="965981" y="607197"/>
                  </a:lnTo>
                  <a:lnTo>
                    <a:pt x="664098" y="611651"/>
                  </a:lnTo>
                  <a:lnTo>
                    <a:pt x="455159" y="615303"/>
                  </a:lnTo>
                  <a:lnTo>
                    <a:pt x="246229" y="619553"/>
                  </a:lnTo>
                  <a:lnTo>
                    <a:pt x="28766" y="624609"/>
                  </a:lnTo>
                  <a:lnTo>
                    <a:pt x="20407" y="624532"/>
                  </a:lnTo>
                  <a:lnTo>
                    <a:pt x="12372" y="624265"/>
                  </a:lnTo>
                  <a:close/>
                </a:path>
              </a:pathLst>
            </a:custGeom>
            <a:solidFill>
              <a:srgbClr val="FF9254"/>
            </a:solidFill>
          </p:spPr>
          <p:txBody>
            <a:bodyPr wrap="square" lIns="0" tIns="0" rIns="0" bIns="0" rtlCol="0"/>
            <a:lstStyle/>
            <a:p>
              <a:endParaRPr/>
            </a:p>
          </p:txBody>
        </p:sp>
        <p:sp>
          <p:nvSpPr>
            <p:cNvPr id="18" name="object 16">
              <a:extLst>
                <a:ext uri="{FF2B5EF4-FFF2-40B4-BE49-F238E27FC236}">
                  <a16:creationId xmlns:a16="http://schemas.microsoft.com/office/drawing/2014/main" id="{08F8488B-74BE-B948-9407-1369977BF8BA}"/>
                </a:ext>
              </a:extLst>
            </p:cNvPr>
            <p:cNvSpPr/>
            <p:nvPr/>
          </p:nvSpPr>
          <p:spPr>
            <a:xfrm>
              <a:off x="5923643" y="2874448"/>
              <a:ext cx="975994" cy="605790"/>
            </a:xfrm>
            <a:custGeom>
              <a:avLst/>
              <a:gdLst/>
              <a:ahLst/>
              <a:cxnLst/>
              <a:rect l="l" t="t" r="r" b="b"/>
              <a:pathLst>
                <a:path w="975995" h="605789">
                  <a:moveTo>
                    <a:pt x="12590" y="605275"/>
                  </a:moveTo>
                  <a:lnTo>
                    <a:pt x="11133" y="604262"/>
                  </a:lnTo>
                  <a:lnTo>
                    <a:pt x="11163" y="602615"/>
                  </a:lnTo>
                  <a:lnTo>
                    <a:pt x="0" y="18443"/>
                  </a:lnTo>
                  <a:lnTo>
                    <a:pt x="958144" y="239"/>
                  </a:lnTo>
                  <a:lnTo>
                    <a:pt x="959759" y="31"/>
                  </a:lnTo>
                  <a:lnTo>
                    <a:pt x="961248" y="0"/>
                  </a:lnTo>
                  <a:lnTo>
                    <a:pt x="966107" y="40268"/>
                  </a:lnTo>
                  <a:lnTo>
                    <a:pt x="967653" y="84462"/>
                  </a:lnTo>
                  <a:lnTo>
                    <a:pt x="969070" y="140147"/>
                  </a:lnTo>
                  <a:lnTo>
                    <a:pt x="970355" y="203838"/>
                  </a:lnTo>
                  <a:lnTo>
                    <a:pt x="971505" y="272053"/>
                  </a:lnTo>
                  <a:lnTo>
                    <a:pt x="973390" y="408121"/>
                  </a:lnTo>
                  <a:lnTo>
                    <a:pt x="975455" y="583076"/>
                  </a:lnTo>
                  <a:lnTo>
                    <a:pt x="974241" y="584688"/>
                  </a:lnTo>
                  <a:lnTo>
                    <a:pt x="972447" y="585151"/>
                  </a:lnTo>
                  <a:lnTo>
                    <a:pt x="365869" y="596871"/>
                  </a:lnTo>
                  <a:lnTo>
                    <a:pt x="260554" y="598392"/>
                  </a:lnTo>
                  <a:lnTo>
                    <a:pt x="155165" y="600254"/>
                  </a:lnTo>
                  <a:lnTo>
                    <a:pt x="49696" y="602429"/>
                  </a:lnTo>
                  <a:lnTo>
                    <a:pt x="15518" y="605590"/>
                  </a:lnTo>
                  <a:lnTo>
                    <a:pt x="12590" y="605275"/>
                  </a:lnTo>
                  <a:close/>
                </a:path>
              </a:pathLst>
            </a:custGeom>
            <a:solidFill>
              <a:srgbClr val="FFF3EA"/>
            </a:solidFill>
          </p:spPr>
          <p:txBody>
            <a:bodyPr wrap="square" lIns="0" tIns="0" rIns="0" bIns="0" rtlCol="0"/>
            <a:lstStyle/>
            <a:p>
              <a:endParaRPr/>
            </a:p>
          </p:txBody>
        </p:sp>
        <p:sp>
          <p:nvSpPr>
            <p:cNvPr id="19" name="object 17">
              <a:extLst>
                <a:ext uri="{FF2B5EF4-FFF2-40B4-BE49-F238E27FC236}">
                  <a16:creationId xmlns:a16="http://schemas.microsoft.com/office/drawing/2014/main" id="{B734DE71-DDF9-3E43-BD83-775A4FEA35C9}"/>
                </a:ext>
              </a:extLst>
            </p:cNvPr>
            <p:cNvSpPr/>
            <p:nvPr/>
          </p:nvSpPr>
          <p:spPr>
            <a:xfrm>
              <a:off x="7412820" y="1304163"/>
              <a:ext cx="360045" cy="206375"/>
            </a:xfrm>
            <a:custGeom>
              <a:avLst/>
              <a:gdLst/>
              <a:ahLst/>
              <a:cxnLst/>
              <a:rect l="l" t="t" r="r" b="b"/>
              <a:pathLst>
                <a:path w="360045" h="206375">
                  <a:moveTo>
                    <a:pt x="57" y="204037"/>
                  </a:moveTo>
                  <a:lnTo>
                    <a:pt x="0" y="203597"/>
                  </a:lnTo>
                  <a:lnTo>
                    <a:pt x="6712" y="200635"/>
                  </a:lnTo>
                  <a:lnTo>
                    <a:pt x="17846" y="195478"/>
                  </a:lnTo>
                  <a:lnTo>
                    <a:pt x="28804" y="190241"/>
                  </a:lnTo>
                  <a:lnTo>
                    <a:pt x="34989" y="187040"/>
                  </a:lnTo>
                  <a:lnTo>
                    <a:pt x="46216" y="179784"/>
                  </a:lnTo>
                  <a:lnTo>
                    <a:pt x="58035" y="172308"/>
                  </a:lnTo>
                  <a:lnTo>
                    <a:pt x="113463" y="138845"/>
                  </a:lnTo>
                  <a:lnTo>
                    <a:pt x="169769" y="106321"/>
                  </a:lnTo>
                  <a:lnTo>
                    <a:pt x="239665" y="67514"/>
                  </a:lnTo>
                  <a:lnTo>
                    <a:pt x="283324" y="43105"/>
                  </a:lnTo>
                  <a:lnTo>
                    <a:pt x="359578" y="0"/>
                  </a:lnTo>
                  <a:lnTo>
                    <a:pt x="359578" y="9457"/>
                  </a:lnTo>
                  <a:lnTo>
                    <a:pt x="14573" y="205943"/>
                  </a:lnTo>
                  <a:lnTo>
                    <a:pt x="10799" y="203760"/>
                  </a:lnTo>
                  <a:lnTo>
                    <a:pt x="4808" y="203607"/>
                  </a:lnTo>
                  <a:lnTo>
                    <a:pt x="57" y="204037"/>
                  </a:lnTo>
                  <a:close/>
                </a:path>
              </a:pathLst>
            </a:custGeom>
            <a:solidFill>
              <a:srgbClr val="FFC8A9"/>
            </a:solidFill>
          </p:spPr>
          <p:txBody>
            <a:bodyPr wrap="square" lIns="0" tIns="0" rIns="0" bIns="0" rtlCol="0"/>
            <a:lstStyle/>
            <a:p>
              <a:endParaRPr/>
            </a:p>
          </p:txBody>
        </p:sp>
        <p:sp>
          <p:nvSpPr>
            <p:cNvPr id="20" name="object 18">
              <a:extLst>
                <a:ext uri="{FF2B5EF4-FFF2-40B4-BE49-F238E27FC236}">
                  <a16:creationId xmlns:a16="http://schemas.microsoft.com/office/drawing/2014/main" id="{074DD155-29E9-3342-A0D0-1183D94EC548}"/>
                </a:ext>
              </a:extLst>
            </p:cNvPr>
            <p:cNvSpPr/>
            <p:nvPr/>
          </p:nvSpPr>
          <p:spPr>
            <a:xfrm>
              <a:off x="4717205" y="1064241"/>
              <a:ext cx="3055620" cy="1038860"/>
            </a:xfrm>
            <a:custGeom>
              <a:avLst/>
              <a:gdLst/>
              <a:ahLst/>
              <a:cxnLst/>
              <a:rect l="l" t="t" r="r" b="b"/>
              <a:pathLst>
                <a:path w="3055620" h="1038860">
                  <a:moveTo>
                    <a:pt x="7267" y="1024330"/>
                  </a:moveTo>
                  <a:lnTo>
                    <a:pt x="192" y="1022611"/>
                  </a:lnTo>
                  <a:lnTo>
                    <a:pt x="0" y="1016553"/>
                  </a:lnTo>
                  <a:lnTo>
                    <a:pt x="27027" y="1002468"/>
                  </a:lnTo>
                  <a:lnTo>
                    <a:pt x="1805096" y="52454"/>
                  </a:lnTo>
                  <a:lnTo>
                    <a:pt x="1850817" y="36262"/>
                  </a:lnTo>
                  <a:lnTo>
                    <a:pt x="3055194" y="0"/>
                  </a:lnTo>
                  <a:lnTo>
                    <a:pt x="3055194" y="241777"/>
                  </a:lnTo>
                  <a:lnTo>
                    <a:pt x="2704486" y="442309"/>
                  </a:lnTo>
                  <a:lnTo>
                    <a:pt x="2705009" y="442413"/>
                  </a:lnTo>
                  <a:lnTo>
                    <a:pt x="2697641" y="441330"/>
                  </a:lnTo>
                  <a:lnTo>
                    <a:pt x="2447727" y="449783"/>
                  </a:lnTo>
                  <a:lnTo>
                    <a:pt x="1956903" y="474161"/>
                  </a:lnTo>
                  <a:lnTo>
                    <a:pt x="1865565" y="477510"/>
                  </a:lnTo>
                  <a:lnTo>
                    <a:pt x="1854752" y="478333"/>
                  </a:lnTo>
                  <a:lnTo>
                    <a:pt x="1846174" y="479422"/>
                  </a:lnTo>
                  <a:lnTo>
                    <a:pt x="1842232" y="480261"/>
                  </a:lnTo>
                  <a:lnTo>
                    <a:pt x="1832816" y="478388"/>
                  </a:lnTo>
                  <a:lnTo>
                    <a:pt x="1828448" y="478352"/>
                  </a:lnTo>
                  <a:lnTo>
                    <a:pt x="1826959" y="480465"/>
                  </a:lnTo>
                  <a:lnTo>
                    <a:pt x="1786023" y="472323"/>
                  </a:lnTo>
                  <a:lnTo>
                    <a:pt x="1742431" y="473490"/>
                  </a:lnTo>
                  <a:lnTo>
                    <a:pt x="1699265" y="481783"/>
                  </a:lnTo>
                  <a:lnTo>
                    <a:pt x="1659744" y="494824"/>
                  </a:lnTo>
                  <a:lnTo>
                    <a:pt x="1629118" y="519262"/>
                  </a:lnTo>
                  <a:lnTo>
                    <a:pt x="1625284" y="525585"/>
                  </a:lnTo>
                  <a:lnTo>
                    <a:pt x="1626634" y="533644"/>
                  </a:lnTo>
                  <a:lnTo>
                    <a:pt x="2294093" y="676218"/>
                  </a:lnTo>
                  <a:lnTo>
                    <a:pt x="1722195" y="999171"/>
                  </a:lnTo>
                  <a:lnTo>
                    <a:pt x="1720228" y="1000324"/>
                  </a:lnTo>
                  <a:lnTo>
                    <a:pt x="1720903" y="1003314"/>
                  </a:lnTo>
                  <a:lnTo>
                    <a:pt x="1726587" y="1004445"/>
                  </a:lnTo>
                  <a:lnTo>
                    <a:pt x="1668349" y="1036200"/>
                  </a:lnTo>
                  <a:lnTo>
                    <a:pt x="1644122" y="1037518"/>
                  </a:lnTo>
                  <a:lnTo>
                    <a:pt x="1619720" y="1038264"/>
                  </a:lnTo>
                  <a:lnTo>
                    <a:pt x="1595139" y="1038427"/>
                  </a:lnTo>
                  <a:lnTo>
                    <a:pt x="1515041" y="1036718"/>
                  </a:lnTo>
                  <a:lnTo>
                    <a:pt x="1426280" y="1036291"/>
                  </a:lnTo>
                  <a:lnTo>
                    <a:pt x="1333667" y="1033826"/>
                  </a:lnTo>
                  <a:lnTo>
                    <a:pt x="1289934" y="1033497"/>
                  </a:lnTo>
                  <a:lnTo>
                    <a:pt x="1017126" y="1034231"/>
                  </a:lnTo>
                  <a:lnTo>
                    <a:pt x="789722" y="1031043"/>
                  </a:lnTo>
                  <a:lnTo>
                    <a:pt x="751058" y="1031208"/>
                  </a:lnTo>
                  <a:lnTo>
                    <a:pt x="716835" y="1031884"/>
                  </a:lnTo>
                  <a:lnTo>
                    <a:pt x="692267" y="1031804"/>
                  </a:lnTo>
                  <a:lnTo>
                    <a:pt x="643258" y="1029520"/>
                  </a:lnTo>
                  <a:lnTo>
                    <a:pt x="619775" y="1029209"/>
                  </a:lnTo>
                  <a:lnTo>
                    <a:pt x="523502" y="1030005"/>
                  </a:lnTo>
                  <a:lnTo>
                    <a:pt x="28695" y="1026037"/>
                  </a:lnTo>
                  <a:lnTo>
                    <a:pt x="16998" y="1025527"/>
                  </a:lnTo>
                  <a:lnTo>
                    <a:pt x="7267" y="1024330"/>
                  </a:lnTo>
                  <a:close/>
                </a:path>
                <a:path w="3055620" h="1038860">
                  <a:moveTo>
                    <a:pt x="2696569" y="447175"/>
                  </a:moveTo>
                  <a:lnTo>
                    <a:pt x="2697839" y="446109"/>
                  </a:lnTo>
                  <a:lnTo>
                    <a:pt x="2704486" y="442309"/>
                  </a:lnTo>
                  <a:lnTo>
                    <a:pt x="2705009" y="442413"/>
                  </a:lnTo>
                  <a:lnTo>
                    <a:pt x="2711537" y="444620"/>
                  </a:lnTo>
                  <a:lnTo>
                    <a:pt x="2696569" y="447175"/>
                  </a:lnTo>
                  <a:close/>
                </a:path>
                <a:path w="3055620" h="1038860">
                  <a:moveTo>
                    <a:pt x="2712166" y="444745"/>
                  </a:moveTo>
                  <a:lnTo>
                    <a:pt x="2711537" y="444620"/>
                  </a:lnTo>
                  <a:lnTo>
                    <a:pt x="2713996" y="444200"/>
                  </a:lnTo>
                  <a:lnTo>
                    <a:pt x="2712166" y="444745"/>
                  </a:lnTo>
                  <a:close/>
                </a:path>
                <a:path w="3055620" h="1038860">
                  <a:moveTo>
                    <a:pt x="2371380" y="632574"/>
                  </a:moveTo>
                  <a:lnTo>
                    <a:pt x="1833545" y="525591"/>
                  </a:lnTo>
                  <a:lnTo>
                    <a:pt x="1835277" y="525620"/>
                  </a:lnTo>
                  <a:lnTo>
                    <a:pt x="1935972" y="524162"/>
                  </a:lnTo>
                  <a:lnTo>
                    <a:pt x="2592496" y="507708"/>
                  </a:lnTo>
                  <a:lnTo>
                    <a:pt x="2371380" y="632574"/>
                  </a:lnTo>
                  <a:close/>
                </a:path>
                <a:path w="3055620" h="1038860">
                  <a:moveTo>
                    <a:pt x="1839841" y="480770"/>
                  </a:moveTo>
                  <a:lnTo>
                    <a:pt x="1832816" y="478388"/>
                  </a:lnTo>
                  <a:lnTo>
                    <a:pt x="1842232" y="480261"/>
                  </a:lnTo>
                  <a:lnTo>
                    <a:pt x="1839841" y="480770"/>
                  </a:lnTo>
                  <a:close/>
                </a:path>
                <a:path w="3055620" h="1038860">
                  <a:moveTo>
                    <a:pt x="1826823" y="480659"/>
                  </a:moveTo>
                  <a:lnTo>
                    <a:pt x="1786023" y="472323"/>
                  </a:lnTo>
                  <a:lnTo>
                    <a:pt x="1826959" y="480465"/>
                  </a:lnTo>
                  <a:lnTo>
                    <a:pt x="1826823" y="480659"/>
                  </a:lnTo>
                  <a:close/>
                </a:path>
                <a:path w="3055620" h="1038860">
                  <a:moveTo>
                    <a:pt x="2294093" y="676218"/>
                  </a:moveTo>
                  <a:lnTo>
                    <a:pt x="1656434" y="549379"/>
                  </a:lnTo>
                  <a:lnTo>
                    <a:pt x="1690227" y="553254"/>
                  </a:lnTo>
                  <a:lnTo>
                    <a:pt x="1723780" y="552479"/>
                  </a:lnTo>
                  <a:lnTo>
                    <a:pt x="1790187" y="537020"/>
                  </a:lnTo>
                  <a:lnTo>
                    <a:pt x="1831044" y="521867"/>
                  </a:lnTo>
                  <a:lnTo>
                    <a:pt x="1831578" y="521275"/>
                  </a:lnTo>
                  <a:lnTo>
                    <a:pt x="1832006" y="520710"/>
                  </a:lnTo>
                  <a:lnTo>
                    <a:pt x="1832171" y="519241"/>
                  </a:lnTo>
                  <a:lnTo>
                    <a:pt x="1832929" y="519890"/>
                  </a:lnTo>
                  <a:lnTo>
                    <a:pt x="1833551" y="520306"/>
                  </a:lnTo>
                  <a:lnTo>
                    <a:pt x="1834023" y="520400"/>
                  </a:lnTo>
                  <a:lnTo>
                    <a:pt x="1832584" y="522174"/>
                  </a:lnTo>
                  <a:lnTo>
                    <a:pt x="1832058" y="523533"/>
                  </a:lnTo>
                  <a:lnTo>
                    <a:pt x="1832326" y="524450"/>
                  </a:lnTo>
                  <a:lnTo>
                    <a:pt x="1832481" y="525064"/>
                  </a:lnTo>
                  <a:lnTo>
                    <a:pt x="1832526" y="525243"/>
                  </a:lnTo>
                  <a:lnTo>
                    <a:pt x="1833545" y="525591"/>
                  </a:lnTo>
                  <a:lnTo>
                    <a:pt x="2371380" y="632574"/>
                  </a:lnTo>
                  <a:lnTo>
                    <a:pt x="2294093" y="676218"/>
                  </a:lnTo>
                  <a:close/>
                </a:path>
                <a:path w="3055620" h="1038860">
                  <a:moveTo>
                    <a:pt x="1726587" y="1004445"/>
                  </a:moveTo>
                  <a:lnTo>
                    <a:pt x="1720903" y="1003314"/>
                  </a:lnTo>
                  <a:lnTo>
                    <a:pt x="1723227" y="1003393"/>
                  </a:lnTo>
                  <a:lnTo>
                    <a:pt x="1728016" y="1003665"/>
                  </a:lnTo>
                  <a:lnTo>
                    <a:pt x="1726587" y="1004445"/>
                  </a:lnTo>
                  <a:close/>
                </a:path>
              </a:pathLst>
            </a:custGeom>
            <a:solidFill>
              <a:srgbClr val="FF9254"/>
            </a:solidFill>
          </p:spPr>
          <p:txBody>
            <a:bodyPr wrap="square" lIns="0" tIns="0" rIns="0" bIns="0" rtlCol="0"/>
            <a:lstStyle/>
            <a:p>
              <a:endParaRPr/>
            </a:p>
          </p:txBody>
        </p:sp>
        <p:sp>
          <p:nvSpPr>
            <p:cNvPr id="21" name="object 19">
              <a:extLst>
                <a:ext uri="{FF2B5EF4-FFF2-40B4-BE49-F238E27FC236}">
                  <a16:creationId xmlns:a16="http://schemas.microsoft.com/office/drawing/2014/main" id="{713B1904-15E4-AA49-82F0-B6B578A4587B}"/>
                </a:ext>
              </a:extLst>
            </p:cNvPr>
            <p:cNvSpPr/>
            <p:nvPr/>
          </p:nvSpPr>
          <p:spPr>
            <a:xfrm>
              <a:off x="6544032" y="1505318"/>
              <a:ext cx="1228725" cy="79375"/>
            </a:xfrm>
            <a:custGeom>
              <a:avLst/>
              <a:gdLst/>
              <a:ahLst/>
              <a:cxnLst/>
              <a:rect l="l" t="t" r="r" b="b"/>
              <a:pathLst>
                <a:path w="1228725" h="79375">
                  <a:moveTo>
                    <a:pt x="155800" y="70872"/>
                  </a:moveTo>
                  <a:lnTo>
                    <a:pt x="26463" y="45145"/>
                  </a:lnTo>
                  <a:lnTo>
                    <a:pt x="399260" y="27911"/>
                  </a:lnTo>
                  <a:lnTo>
                    <a:pt x="1228367" y="0"/>
                  </a:lnTo>
                  <a:lnTo>
                    <a:pt x="1228367" y="55210"/>
                  </a:lnTo>
                  <a:lnTo>
                    <a:pt x="857273" y="51967"/>
                  </a:lnTo>
                  <a:lnTo>
                    <a:pt x="806717" y="52299"/>
                  </a:lnTo>
                  <a:lnTo>
                    <a:pt x="155800" y="70872"/>
                  </a:lnTo>
                  <a:close/>
                </a:path>
                <a:path w="1228725" h="79375">
                  <a:moveTo>
                    <a:pt x="7248" y="79333"/>
                  </a:moveTo>
                  <a:lnTo>
                    <a:pt x="6722" y="79228"/>
                  </a:lnTo>
                  <a:lnTo>
                    <a:pt x="6106" y="78814"/>
                  </a:lnTo>
                  <a:lnTo>
                    <a:pt x="5342" y="78164"/>
                  </a:lnTo>
                  <a:lnTo>
                    <a:pt x="11772" y="67486"/>
                  </a:lnTo>
                  <a:lnTo>
                    <a:pt x="14550" y="56516"/>
                  </a:lnTo>
                  <a:lnTo>
                    <a:pt x="14612" y="56272"/>
                  </a:lnTo>
                  <a:lnTo>
                    <a:pt x="11481" y="46358"/>
                  </a:lnTo>
                  <a:lnTo>
                    <a:pt x="0" y="39583"/>
                  </a:lnTo>
                  <a:lnTo>
                    <a:pt x="1531" y="37409"/>
                  </a:lnTo>
                  <a:lnTo>
                    <a:pt x="1625" y="37275"/>
                  </a:lnTo>
                  <a:lnTo>
                    <a:pt x="5993" y="37312"/>
                  </a:lnTo>
                  <a:lnTo>
                    <a:pt x="13018" y="39693"/>
                  </a:lnTo>
                  <a:lnTo>
                    <a:pt x="20007" y="43417"/>
                  </a:lnTo>
                  <a:lnTo>
                    <a:pt x="26463" y="45145"/>
                  </a:lnTo>
                  <a:lnTo>
                    <a:pt x="155800" y="70872"/>
                  </a:lnTo>
                  <a:lnTo>
                    <a:pt x="42280" y="73163"/>
                  </a:lnTo>
                  <a:lnTo>
                    <a:pt x="33109" y="73683"/>
                  </a:lnTo>
                  <a:lnTo>
                    <a:pt x="24202" y="74888"/>
                  </a:lnTo>
                  <a:lnTo>
                    <a:pt x="15556" y="76780"/>
                  </a:lnTo>
                  <a:lnTo>
                    <a:pt x="7248" y="79333"/>
                  </a:lnTo>
                  <a:close/>
                </a:path>
              </a:pathLst>
            </a:custGeom>
            <a:solidFill>
              <a:srgbClr val="FFF3EA"/>
            </a:solidFill>
          </p:spPr>
          <p:txBody>
            <a:bodyPr wrap="square" lIns="0" tIns="0" rIns="0" bIns="0" rtlCol="0"/>
            <a:lstStyle/>
            <a:p>
              <a:endParaRPr/>
            </a:p>
          </p:txBody>
        </p:sp>
        <p:sp>
          <p:nvSpPr>
            <p:cNvPr id="22" name="object 20">
              <a:extLst>
                <a:ext uri="{FF2B5EF4-FFF2-40B4-BE49-F238E27FC236}">
                  <a16:creationId xmlns:a16="http://schemas.microsoft.com/office/drawing/2014/main" id="{9E082FF1-72EF-3948-A381-DBE4554E3838}"/>
                </a:ext>
              </a:extLst>
            </p:cNvPr>
            <p:cNvSpPr/>
            <p:nvPr/>
          </p:nvSpPr>
          <p:spPr>
            <a:xfrm>
              <a:off x="6557050" y="1505572"/>
              <a:ext cx="872490" cy="45085"/>
            </a:xfrm>
            <a:custGeom>
              <a:avLst/>
              <a:gdLst/>
              <a:ahLst/>
              <a:cxnLst/>
              <a:rect l="l" t="t" r="r" b="b"/>
              <a:pathLst>
                <a:path w="872490" h="45084">
                  <a:moveTo>
                    <a:pt x="13445" y="44891"/>
                  </a:moveTo>
                  <a:lnTo>
                    <a:pt x="6986" y="43175"/>
                  </a:lnTo>
                  <a:lnTo>
                    <a:pt x="0" y="39439"/>
                  </a:lnTo>
                  <a:lnTo>
                    <a:pt x="6328" y="38095"/>
                  </a:lnTo>
                  <a:lnTo>
                    <a:pt x="14905" y="37009"/>
                  </a:lnTo>
                  <a:lnTo>
                    <a:pt x="25719" y="36187"/>
                  </a:lnTo>
                  <a:lnTo>
                    <a:pt x="38760" y="35634"/>
                  </a:lnTo>
                  <a:lnTo>
                    <a:pt x="75014" y="34460"/>
                  </a:lnTo>
                  <a:lnTo>
                    <a:pt x="117059" y="32835"/>
                  </a:lnTo>
                  <a:lnTo>
                    <a:pt x="164897" y="30758"/>
                  </a:lnTo>
                  <a:lnTo>
                    <a:pt x="218528" y="28228"/>
                  </a:lnTo>
                  <a:lnTo>
                    <a:pt x="277953" y="25246"/>
                  </a:lnTo>
                  <a:lnTo>
                    <a:pt x="343173" y="21810"/>
                  </a:lnTo>
                  <a:lnTo>
                    <a:pt x="462601" y="15315"/>
                  </a:lnTo>
                  <a:lnTo>
                    <a:pt x="511023" y="12869"/>
                  </a:lnTo>
                  <a:lnTo>
                    <a:pt x="559450" y="10584"/>
                  </a:lnTo>
                  <a:lnTo>
                    <a:pt x="607884" y="8457"/>
                  </a:lnTo>
                  <a:lnTo>
                    <a:pt x="656324" y="6490"/>
                  </a:lnTo>
                  <a:lnTo>
                    <a:pt x="704769" y="4681"/>
                  </a:lnTo>
                  <a:lnTo>
                    <a:pt x="753219" y="3030"/>
                  </a:lnTo>
                  <a:lnTo>
                    <a:pt x="801674" y="1537"/>
                  </a:lnTo>
                  <a:lnTo>
                    <a:pt x="857799" y="0"/>
                  </a:lnTo>
                  <a:lnTo>
                    <a:pt x="865168" y="1082"/>
                  </a:lnTo>
                  <a:lnTo>
                    <a:pt x="872194" y="3458"/>
                  </a:lnTo>
                  <a:lnTo>
                    <a:pt x="870790" y="4771"/>
                  </a:lnTo>
                  <a:lnTo>
                    <a:pt x="870642" y="6249"/>
                  </a:lnTo>
                  <a:lnTo>
                    <a:pt x="871846" y="7771"/>
                  </a:lnTo>
                  <a:lnTo>
                    <a:pt x="726145" y="12856"/>
                  </a:lnTo>
                  <a:lnTo>
                    <a:pt x="629004" y="16484"/>
                  </a:lnTo>
                  <a:lnTo>
                    <a:pt x="580437" y="18435"/>
                  </a:lnTo>
                  <a:lnTo>
                    <a:pt x="531875" y="20506"/>
                  </a:lnTo>
                  <a:lnTo>
                    <a:pt x="483321" y="22719"/>
                  </a:lnTo>
                  <a:lnTo>
                    <a:pt x="434776" y="25095"/>
                  </a:lnTo>
                  <a:lnTo>
                    <a:pt x="333850" y="30459"/>
                  </a:lnTo>
                  <a:lnTo>
                    <a:pt x="281455" y="33141"/>
                  </a:lnTo>
                  <a:lnTo>
                    <a:pt x="229056" y="35700"/>
                  </a:lnTo>
                  <a:lnTo>
                    <a:pt x="176654" y="38134"/>
                  </a:lnTo>
                  <a:lnTo>
                    <a:pt x="124247" y="40438"/>
                  </a:lnTo>
                  <a:lnTo>
                    <a:pt x="71838" y="42610"/>
                  </a:lnTo>
                  <a:lnTo>
                    <a:pt x="13445" y="44891"/>
                  </a:lnTo>
                  <a:close/>
                </a:path>
              </a:pathLst>
            </a:custGeom>
            <a:solidFill>
              <a:srgbClr val="B32A35"/>
            </a:solidFill>
          </p:spPr>
          <p:txBody>
            <a:bodyPr wrap="square" lIns="0" tIns="0" rIns="0" bIns="0" rtlCol="0"/>
            <a:lstStyle/>
            <a:p>
              <a:endParaRPr/>
            </a:p>
          </p:txBody>
        </p:sp>
        <p:pic>
          <p:nvPicPr>
            <p:cNvPr id="23" name="object 21">
              <a:extLst>
                <a:ext uri="{FF2B5EF4-FFF2-40B4-BE49-F238E27FC236}">
                  <a16:creationId xmlns:a16="http://schemas.microsoft.com/office/drawing/2014/main" id="{ACC836C8-94CB-A949-AC96-39344B455DA3}"/>
                </a:ext>
              </a:extLst>
            </p:cNvPr>
            <p:cNvPicPr/>
            <p:nvPr/>
          </p:nvPicPr>
          <p:blipFill>
            <a:blip r:embed="rId4" cstate="print"/>
            <a:stretch>
              <a:fillRect/>
            </a:stretch>
          </p:blipFill>
          <p:spPr>
            <a:xfrm>
              <a:off x="6342491" y="1536561"/>
              <a:ext cx="216150" cy="80932"/>
            </a:xfrm>
            <a:prstGeom prst="rect">
              <a:avLst/>
            </a:prstGeom>
          </p:spPr>
        </p:pic>
        <p:sp>
          <p:nvSpPr>
            <p:cNvPr id="24" name="object 22">
              <a:extLst>
                <a:ext uri="{FF2B5EF4-FFF2-40B4-BE49-F238E27FC236}">
                  <a16:creationId xmlns:a16="http://schemas.microsoft.com/office/drawing/2014/main" id="{92E38589-A4F7-534E-8370-791D030A316F}"/>
                </a:ext>
              </a:extLst>
            </p:cNvPr>
            <p:cNvSpPr/>
            <p:nvPr/>
          </p:nvSpPr>
          <p:spPr>
            <a:xfrm>
              <a:off x="6549266" y="1557617"/>
              <a:ext cx="802005" cy="32384"/>
            </a:xfrm>
            <a:custGeom>
              <a:avLst/>
              <a:gdLst/>
              <a:ahLst/>
              <a:cxnLst/>
              <a:rect l="l" t="t" r="r" b="b"/>
              <a:pathLst>
                <a:path w="802004" h="32384">
                  <a:moveTo>
                    <a:pt x="1483" y="32202"/>
                  </a:moveTo>
                  <a:lnTo>
                    <a:pt x="468" y="31867"/>
                  </a:lnTo>
                  <a:lnTo>
                    <a:pt x="0" y="30157"/>
                  </a:lnTo>
                  <a:lnTo>
                    <a:pt x="525" y="28797"/>
                  </a:lnTo>
                  <a:lnTo>
                    <a:pt x="189973" y="17719"/>
                  </a:lnTo>
                  <a:lnTo>
                    <a:pt x="342875" y="14060"/>
                  </a:lnTo>
                  <a:lnTo>
                    <a:pt x="495760" y="9888"/>
                  </a:lnTo>
                  <a:lnTo>
                    <a:pt x="648628" y="5201"/>
                  </a:lnTo>
                  <a:lnTo>
                    <a:pt x="801481" y="0"/>
                  </a:lnTo>
                  <a:lnTo>
                    <a:pt x="798528" y="5252"/>
                  </a:lnTo>
                  <a:lnTo>
                    <a:pt x="793313" y="8924"/>
                  </a:lnTo>
                  <a:lnTo>
                    <a:pt x="785733" y="10953"/>
                  </a:lnTo>
                  <a:lnTo>
                    <a:pt x="785792" y="10412"/>
                  </a:lnTo>
                  <a:lnTo>
                    <a:pt x="784797" y="10311"/>
                  </a:lnTo>
                  <a:lnTo>
                    <a:pt x="782791" y="10775"/>
                  </a:lnTo>
                  <a:lnTo>
                    <a:pt x="782452" y="8751"/>
                  </a:lnTo>
                  <a:lnTo>
                    <a:pt x="781384" y="7918"/>
                  </a:lnTo>
                  <a:lnTo>
                    <a:pt x="772263" y="9993"/>
                  </a:lnTo>
                  <a:lnTo>
                    <a:pt x="765863" y="12014"/>
                  </a:lnTo>
                  <a:lnTo>
                    <a:pt x="760438" y="14332"/>
                  </a:lnTo>
                  <a:lnTo>
                    <a:pt x="659217" y="17648"/>
                  </a:lnTo>
                  <a:lnTo>
                    <a:pt x="558073" y="20679"/>
                  </a:lnTo>
                  <a:lnTo>
                    <a:pt x="457007" y="23426"/>
                  </a:lnTo>
                  <a:lnTo>
                    <a:pt x="356019" y="25887"/>
                  </a:lnTo>
                  <a:lnTo>
                    <a:pt x="255113" y="28061"/>
                  </a:lnTo>
                  <a:lnTo>
                    <a:pt x="154290" y="29949"/>
                  </a:lnTo>
                  <a:lnTo>
                    <a:pt x="53550" y="31550"/>
                  </a:lnTo>
                  <a:lnTo>
                    <a:pt x="3213" y="32243"/>
                  </a:lnTo>
                  <a:lnTo>
                    <a:pt x="1483" y="32202"/>
                  </a:lnTo>
                  <a:close/>
                </a:path>
              </a:pathLst>
            </a:custGeom>
            <a:solidFill>
              <a:srgbClr val="B32A35"/>
            </a:solidFill>
          </p:spPr>
          <p:txBody>
            <a:bodyPr wrap="square" lIns="0" tIns="0" rIns="0" bIns="0" rtlCol="0"/>
            <a:lstStyle/>
            <a:p>
              <a:endParaRPr/>
            </a:p>
          </p:txBody>
        </p:sp>
        <p:sp>
          <p:nvSpPr>
            <p:cNvPr id="25" name="object 23">
              <a:extLst>
                <a:ext uri="{FF2B5EF4-FFF2-40B4-BE49-F238E27FC236}">
                  <a16:creationId xmlns:a16="http://schemas.microsoft.com/office/drawing/2014/main" id="{03685034-CFEC-3140-B1E1-44988ECD4EC4}"/>
                </a:ext>
              </a:extLst>
            </p:cNvPr>
            <p:cNvSpPr/>
            <p:nvPr/>
          </p:nvSpPr>
          <p:spPr>
            <a:xfrm>
              <a:off x="7334994" y="1557066"/>
              <a:ext cx="158115" cy="13970"/>
            </a:xfrm>
            <a:custGeom>
              <a:avLst/>
              <a:gdLst/>
              <a:ahLst/>
              <a:cxnLst/>
              <a:rect l="l" t="t" r="r" b="b"/>
              <a:pathLst>
                <a:path w="158115" h="13969">
                  <a:moveTo>
                    <a:pt x="0" y="11505"/>
                  </a:moveTo>
                  <a:lnTo>
                    <a:pt x="7570" y="9462"/>
                  </a:lnTo>
                  <a:lnTo>
                    <a:pt x="12792" y="5816"/>
                  </a:lnTo>
                  <a:lnTo>
                    <a:pt x="15753" y="553"/>
                  </a:lnTo>
                  <a:lnTo>
                    <a:pt x="153654" y="0"/>
                  </a:lnTo>
                  <a:lnTo>
                    <a:pt x="157929" y="248"/>
                  </a:lnTo>
                  <a:lnTo>
                    <a:pt x="157242" y="1175"/>
                  </a:lnTo>
                  <a:lnTo>
                    <a:pt x="146895" y="5139"/>
                  </a:lnTo>
                  <a:lnTo>
                    <a:pt x="131711" y="13652"/>
                  </a:lnTo>
                  <a:lnTo>
                    <a:pt x="0" y="11505"/>
                  </a:lnTo>
                  <a:close/>
                </a:path>
              </a:pathLst>
            </a:custGeom>
            <a:solidFill>
              <a:srgbClr val="050002"/>
            </a:solidFill>
          </p:spPr>
          <p:txBody>
            <a:bodyPr wrap="square" lIns="0" tIns="0" rIns="0" bIns="0" rtlCol="0"/>
            <a:lstStyle/>
            <a:p>
              <a:endParaRPr/>
            </a:p>
          </p:txBody>
        </p:sp>
        <p:sp>
          <p:nvSpPr>
            <p:cNvPr id="26" name="object 24">
              <a:extLst>
                <a:ext uri="{FF2B5EF4-FFF2-40B4-BE49-F238E27FC236}">
                  <a16:creationId xmlns:a16="http://schemas.microsoft.com/office/drawing/2014/main" id="{C90D2AFA-F396-404B-9FFB-F36CB1FF6F0D}"/>
                </a:ext>
              </a:extLst>
            </p:cNvPr>
            <p:cNvSpPr/>
            <p:nvPr/>
          </p:nvSpPr>
          <p:spPr>
            <a:xfrm>
              <a:off x="6437431" y="1565541"/>
              <a:ext cx="894715" cy="502920"/>
            </a:xfrm>
            <a:custGeom>
              <a:avLst/>
              <a:gdLst/>
              <a:ahLst/>
              <a:cxnLst/>
              <a:rect l="l" t="t" r="r" b="b"/>
              <a:pathLst>
                <a:path w="894715" h="502919">
                  <a:moveTo>
                    <a:pt x="676" y="502012"/>
                  </a:moveTo>
                  <a:lnTo>
                    <a:pt x="872269" y="6406"/>
                  </a:lnTo>
                  <a:lnTo>
                    <a:pt x="893220" y="0"/>
                  </a:lnTo>
                  <a:lnTo>
                    <a:pt x="894281" y="836"/>
                  </a:lnTo>
                  <a:lnTo>
                    <a:pt x="894628" y="2850"/>
                  </a:lnTo>
                  <a:lnTo>
                    <a:pt x="883740" y="9927"/>
                  </a:lnTo>
                  <a:lnTo>
                    <a:pt x="7789" y="502363"/>
                  </a:lnTo>
                  <a:lnTo>
                    <a:pt x="676" y="502012"/>
                  </a:lnTo>
                  <a:close/>
                </a:path>
              </a:pathLst>
            </a:custGeom>
            <a:solidFill>
              <a:srgbClr val="FFC8A9"/>
            </a:solidFill>
          </p:spPr>
          <p:txBody>
            <a:bodyPr wrap="square" lIns="0" tIns="0" rIns="0" bIns="0" rtlCol="0"/>
            <a:lstStyle/>
            <a:p>
              <a:endParaRPr/>
            </a:p>
          </p:txBody>
        </p:sp>
        <p:sp>
          <p:nvSpPr>
            <p:cNvPr id="27" name="object 25">
              <a:extLst>
                <a:ext uri="{FF2B5EF4-FFF2-40B4-BE49-F238E27FC236}">
                  <a16:creationId xmlns:a16="http://schemas.microsoft.com/office/drawing/2014/main" id="{3FE144B6-C3A3-214E-B126-A8BE033BFE83}"/>
                </a:ext>
              </a:extLst>
            </p:cNvPr>
            <p:cNvSpPr/>
            <p:nvPr/>
          </p:nvSpPr>
          <p:spPr>
            <a:xfrm>
              <a:off x="4717389" y="1575472"/>
              <a:ext cx="2606040" cy="833119"/>
            </a:xfrm>
            <a:custGeom>
              <a:avLst/>
              <a:gdLst/>
              <a:ahLst/>
              <a:cxnLst/>
              <a:rect l="l" t="t" r="r" b="b"/>
              <a:pathLst>
                <a:path w="2606040" h="833119">
                  <a:moveTo>
                    <a:pt x="967752" y="581685"/>
                  </a:moveTo>
                  <a:lnTo>
                    <a:pt x="962571" y="581190"/>
                  </a:lnTo>
                  <a:lnTo>
                    <a:pt x="965428" y="581558"/>
                  </a:lnTo>
                  <a:lnTo>
                    <a:pt x="967752" y="581685"/>
                  </a:lnTo>
                  <a:close/>
                </a:path>
                <a:path w="2606040" h="833119">
                  <a:moveTo>
                    <a:pt x="2605900" y="3746"/>
                  </a:moveTo>
                  <a:lnTo>
                    <a:pt x="2605163" y="1257"/>
                  </a:lnTo>
                  <a:lnTo>
                    <a:pt x="2604579" y="533"/>
                  </a:lnTo>
                  <a:lnTo>
                    <a:pt x="2603779" y="0"/>
                  </a:lnTo>
                  <a:lnTo>
                    <a:pt x="1727822" y="492442"/>
                  </a:lnTo>
                  <a:lnTo>
                    <a:pt x="1668157" y="524979"/>
                  </a:lnTo>
                  <a:lnTo>
                    <a:pt x="1663242" y="525259"/>
                  </a:lnTo>
                  <a:lnTo>
                    <a:pt x="1663242" y="599173"/>
                  </a:lnTo>
                  <a:lnTo>
                    <a:pt x="1627657" y="599478"/>
                  </a:lnTo>
                  <a:lnTo>
                    <a:pt x="1592834" y="599262"/>
                  </a:lnTo>
                  <a:lnTo>
                    <a:pt x="1627657" y="599465"/>
                  </a:lnTo>
                  <a:lnTo>
                    <a:pt x="1663230" y="599173"/>
                  </a:lnTo>
                  <a:lnTo>
                    <a:pt x="1663242" y="525259"/>
                  </a:lnTo>
                  <a:lnTo>
                    <a:pt x="1643926" y="526300"/>
                  </a:lnTo>
                  <a:lnTo>
                    <a:pt x="1619529" y="527037"/>
                  </a:lnTo>
                  <a:lnTo>
                    <a:pt x="1594942" y="527202"/>
                  </a:lnTo>
                  <a:lnTo>
                    <a:pt x="1536458" y="525970"/>
                  </a:lnTo>
                  <a:lnTo>
                    <a:pt x="1536458" y="795350"/>
                  </a:lnTo>
                  <a:lnTo>
                    <a:pt x="1530667" y="794385"/>
                  </a:lnTo>
                  <a:lnTo>
                    <a:pt x="1536458" y="795350"/>
                  </a:lnTo>
                  <a:lnTo>
                    <a:pt x="1536458" y="525970"/>
                  </a:lnTo>
                  <a:lnTo>
                    <a:pt x="1514856" y="525500"/>
                  </a:lnTo>
                  <a:lnTo>
                    <a:pt x="1491996" y="525272"/>
                  </a:lnTo>
                  <a:lnTo>
                    <a:pt x="1472336" y="525348"/>
                  </a:lnTo>
                  <a:lnTo>
                    <a:pt x="1426083" y="525068"/>
                  </a:lnTo>
                  <a:lnTo>
                    <a:pt x="1389748" y="524103"/>
                  </a:lnTo>
                  <a:lnTo>
                    <a:pt x="1389748" y="594639"/>
                  </a:lnTo>
                  <a:lnTo>
                    <a:pt x="1343888" y="595350"/>
                  </a:lnTo>
                  <a:lnTo>
                    <a:pt x="1389748" y="594639"/>
                  </a:lnTo>
                  <a:lnTo>
                    <a:pt x="1389748" y="524103"/>
                  </a:lnTo>
                  <a:lnTo>
                    <a:pt x="1333474" y="522605"/>
                  </a:lnTo>
                  <a:lnTo>
                    <a:pt x="1289748" y="522274"/>
                  </a:lnTo>
                  <a:lnTo>
                    <a:pt x="1251229" y="522389"/>
                  </a:lnTo>
                  <a:lnTo>
                    <a:pt x="1251229" y="593890"/>
                  </a:lnTo>
                  <a:lnTo>
                    <a:pt x="1220533" y="594106"/>
                  </a:lnTo>
                  <a:lnTo>
                    <a:pt x="1251229" y="593890"/>
                  </a:lnTo>
                  <a:lnTo>
                    <a:pt x="1251229" y="522389"/>
                  </a:lnTo>
                  <a:lnTo>
                    <a:pt x="1078928" y="522846"/>
                  </a:lnTo>
                  <a:lnTo>
                    <a:pt x="1078928" y="733425"/>
                  </a:lnTo>
                  <a:lnTo>
                    <a:pt x="1054468" y="728776"/>
                  </a:lnTo>
                  <a:lnTo>
                    <a:pt x="1078928" y="733425"/>
                  </a:lnTo>
                  <a:lnTo>
                    <a:pt x="1078928" y="522846"/>
                  </a:lnTo>
                  <a:lnTo>
                    <a:pt x="1050163" y="522922"/>
                  </a:lnTo>
                  <a:lnTo>
                    <a:pt x="1050163" y="727735"/>
                  </a:lnTo>
                  <a:lnTo>
                    <a:pt x="1046543" y="724750"/>
                  </a:lnTo>
                  <a:lnTo>
                    <a:pt x="1050163" y="727735"/>
                  </a:lnTo>
                  <a:lnTo>
                    <a:pt x="1050163" y="522922"/>
                  </a:lnTo>
                  <a:lnTo>
                    <a:pt x="1016939" y="522998"/>
                  </a:lnTo>
                  <a:lnTo>
                    <a:pt x="789533" y="519811"/>
                  </a:lnTo>
                  <a:lnTo>
                    <a:pt x="750862" y="519976"/>
                  </a:lnTo>
                  <a:lnTo>
                    <a:pt x="716648" y="520661"/>
                  </a:lnTo>
                  <a:lnTo>
                    <a:pt x="692073" y="520585"/>
                  </a:lnTo>
                  <a:lnTo>
                    <a:pt x="643064" y="518299"/>
                  </a:lnTo>
                  <a:lnTo>
                    <a:pt x="619582" y="517982"/>
                  </a:lnTo>
                  <a:lnTo>
                    <a:pt x="523316" y="518782"/>
                  </a:lnTo>
                  <a:lnTo>
                    <a:pt x="28498" y="514807"/>
                  </a:lnTo>
                  <a:lnTo>
                    <a:pt x="0" y="511378"/>
                  </a:lnTo>
                  <a:lnTo>
                    <a:pt x="12" y="511695"/>
                  </a:lnTo>
                  <a:lnTo>
                    <a:pt x="1041" y="544182"/>
                  </a:lnTo>
                  <a:lnTo>
                    <a:pt x="2222" y="570572"/>
                  </a:lnTo>
                  <a:lnTo>
                    <a:pt x="219837" y="567740"/>
                  </a:lnTo>
                  <a:lnTo>
                    <a:pt x="236905" y="567994"/>
                  </a:lnTo>
                  <a:lnTo>
                    <a:pt x="270319" y="569658"/>
                  </a:lnTo>
                  <a:lnTo>
                    <a:pt x="286727" y="570014"/>
                  </a:lnTo>
                  <a:lnTo>
                    <a:pt x="293166" y="570001"/>
                  </a:lnTo>
                  <a:lnTo>
                    <a:pt x="385991" y="570191"/>
                  </a:lnTo>
                  <a:lnTo>
                    <a:pt x="538886" y="572503"/>
                  </a:lnTo>
                  <a:lnTo>
                    <a:pt x="922261" y="572414"/>
                  </a:lnTo>
                  <a:lnTo>
                    <a:pt x="932776" y="572592"/>
                  </a:lnTo>
                  <a:lnTo>
                    <a:pt x="972769" y="577443"/>
                  </a:lnTo>
                  <a:lnTo>
                    <a:pt x="972997" y="579069"/>
                  </a:lnTo>
                  <a:lnTo>
                    <a:pt x="967752" y="581456"/>
                  </a:lnTo>
                  <a:lnTo>
                    <a:pt x="969187" y="581748"/>
                  </a:lnTo>
                  <a:lnTo>
                    <a:pt x="969759" y="581863"/>
                  </a:lnTo>
                  <a:lnTo>
                    <a:pt x="980478" y="582866"/>
                  </a:lnTo>
                  <a:lnTo>
                    <a:pt x="1045743" y="741921"/>
                  </a:lnTo>
                  <a:lnTo>
                    <a:pt x="1046949" y="742823"/>
                  </a:lnTo>
                  <a:lnTo>
                    <a:pt x="1048194" y="742302"/>
                  </a:lnTo>
                  <a:lnTo>
                    <a:pt x="1051090" y="738009"/>
                  </a:lnTo>
                  <a:lnTo>
                    <a:pt x="1052817" y="736942"/>
                  </a:lnTo>
                  <a:lnTo>
                    <a:pt x="1098994" y="742924"/>
                  </a:lnTo>
                  <a:lnTo>
                    <a:pt x="1192898" y="755307"/>
                  </a:lnTo>
                  <a:lnTo>
                    <a:pt x="1293660" y="768934"/>
                  </a:lnTo>
                  <a:lnTo>
                    <a:pt x="1401305" y="783805"/>
                  </a:lnTo>
                  <a:lnTo>
                    <a:pt x="1515808" y="799934"/>
                  </a:lnTo>
                  <a:lnTo>
                    <a:pt x="1575282" y="807440"/>
                  </a:lnTo>
                  <a:lnTo>
                    <a:pt x="1749310" y="833120"/>
                  </a:lnTo>
                  <a:lnTo>
                    <a:pt x="1755749" y="830846"/>
                  </a:lnTo>
                  <a:lnTo>
                    <a:pt x="1796796" y="787323"/>
                  </a:lnTo>
                  <a:lnTo>
                    <a:pt x="1919490" y="649579"/>
                  </a:lnTo>
                  <a:lnTo>
                    <a:pt x="2242248" y="284734"/>
                  </a:lnTo>
                  <a:lnTo>
                    <a:pt x="2241486" y="283756"/>
                  </a:lnTo>
                  <a:lnTo>
                    <a:pt x="2208923" y="302412"/>
                  </a:lnTo>
                  <a:lnTo>
                    <a:pt x="2182736" y="317169"/>
                  </a:lnTo>
                  <a:lnTo>
                    <a:pt x="2156206" y="331901"/>
                  </a:lnTo>
                  <a:lnTo>
                    <a:pt x="2087118" y="369773"/>
                  </a:lnTo>
                  <a:lnTo>
                    <a:pt x="2045055" y="393357"/>
                  </a:lnTo>
                  <a:lnTo>
                    <a:pt x="2003145" y="417207"/>
                  </a:lnTo>
                  <a:lnTo>
                    <a:pt x="1961337" y="441274"/>
                  </a:lnTo>
                  <a:lnTo>
                    <a:pt x="1836089" y="513664"/>
                  </a:lnTo>
                  <a:lnTo>
                    <a:pt x="1808797" y="529031"/>
                  </a:lnTo>
                  <a:lnTo>
                    <a:pt x="1781200" y="544004"/>
                  </a:lnTo>
                  <a:lnTo>
                    <a:pt x="1753298" y="558584"/>
                  </a:lnTo>
                  <a:lnTo>
                    <a:pt x="1725053" y="572795"/>
                  </a:lnTo>
                  <a:lnTo>
                    <a:pt x="1720786" y="559600"/>
                  </a:lnTo>
                  <a:lnTo>
                    <a:pt x="1714868" y="548132"/>
                  </a:lnTo>
                  <a:lnTo>
                    <a:pt x="1714284" y="547382"/>
                  </a:lnTo>
                  <a:lnTo>
                    <a:pt x="1714284" y="573493"/>
                  </a:lnTo>
                  <a:lnTo>
                    <a:pt x="1707476" y="582637"/>
                  </a:lnTo>
                  <a:lnTo>
                    <a:pt x="1714271" y="573481"/>
                  </a:lnTo>
                  <a:lnTo>
                    <a:pt x="1714284" y="547382"/>
                  </a:lnTo>
                  <a:lnTo>
                    <a:pt x="1707515" y="538683"/>
                  </a:lnTo>
                  <a:lnTo>
                    <a:pt x="1707515" y="546773"/>
                  </a:lnTo>
                  <a:lnTo>
                    <a:pt x="1697850" y="537019"/>
                  </a:lnTo>
                  <a:lnTo>
                    <a:pt x="1697990" y="537095"/>
                  </a:lnTo>
                  <a:lnTo>
                    <a:pt x="1707515" y="546773"/>
                  </a:lnTo>
                  <a:lnTo>
                    <a:pt x="1707515" y="538683"/>
                  </a:lnTo>
                  <a:lnTo>
                    <a:pt x="1707286" y="538378"/>
                  </a:lnTo>
                  <a:lnTo>
                    <a:pt x="1698066" y="530352"/>
                  </a:lnTo>
                  <a:lnTo>
                    <a:pt x="1694281" y="527596"/>
                  </a:lnTo>
                  <a:lnTo>
                    <a:pt x="1694599" y="521881"/>
                  </a:lnTo>
                  <a:lnTo>
                    <a:pt x="1740865" y="495846"/>
                  </a:lnTo>
                  <a:lnTo>
                    <a:pt x="1867484" y="424853"/>
                  </a:lnTo>
                  <a:lnTo>
                    <a:pt x="1909597" y="401040"/>
                  </a:lnTo>
                  <a:lnTo>
                    <a:pt x="1978799" y="361467"/>
                  </a:lnTo>
                  <a:lnTo>
                    <a:pt x="2032812" y="330822"/>
                  </a:lnTo>
                  <a:lnTo>
                    <a:pt x="2106599" y="289445"/>
                  </a:lnTo>
                  <a:lnTo>
                    <a:pt x="2198967" y="237515"/>
                  </a:lnTo>
                  <a:lnTo>
                    <a:pt x="2289721" y="186194"/>
                  </a:lnTo>
                  <a:lnTo>
                    <a:pt x="2379484" y="135153"/>
                  </a:lnTo>
                  <a:lnTo>
                    <a:pt x="2468880" y="84023"/>
                  </a:lnTo>
                  <a:lnTo>
                    <a:pt x="2605189" y="5549"/>
                  </a:lnTo>
                  <a:lnTo>
                    <a:pt x="2605900" y="3746"/>
                  </a:lnTo>
                  <a:close/>
                </a:path>
              </a:pathLst>
            </a:custGeom>
            <a:solidFill>
              <a:srgbClr val="DD5342"/>
            </a:solidFill>
          </p:spPr>
          <p:txBody>
            <a:bodyPr wrap="square" lIns="0" tIns="0" rIns="0" bIns="0" rtlCol="0"/>
            <a:lstStyle/>
            <a:p>
              <a:endParaRPr/>
            </a:p>
          </p:txBody>
        </p:sp>
        <p:sp>
          <p:nvSpPr>
            <p:cNvPr id="28" name="object 26">
              <a:extLst>
                <a:ext uri="{FF2B5EF4-FFF2-40B4-BE49-F238E27FC236}">
                  <a16:creationId xmlns:a16="http://schemas.microsoft.com/office/drawing/2014/main" id="{FB3BA232-CDBA-0C40-A01D-A08C7C6A1637}"/>
                </a:ext>
              </a:extLst>
            </p:cNvPr>
            <p:cNvSpPr/>
            <p:nvPr/>
          </p:nvSpPr>
          <p:spPr>
            <a:xfrm>
              <a:off x="6500431" y="2466271"/>
              <a:ext cx="12700" cy="11430"/>
            </a:xfrm>
            <a:custGeom>
              <a:avLst/>
              <a:gdLst/>
              <a:ahLst/>
              <a:cxnLst/>
              <a:rect l="l" t="t" r="r" b="b"/>
              <a:pathLst>
                <a:path w="12700" h="11430">
                  <a:moveTo>
                    <a:pt x="10780" y="10966"/>
                  </a:moveTo>
                  <a:lnTo>
                    <a:pt x="7767" y="9559"/>
                  </a:lnTo>
                  <a:lnTo>
                    <a:pt x="1870" y="4406"/>
                  </a:lnTo>
                  <a:lnTo>
                    <a:pt x="0" y="1621"/>
                  </a:lnTo>
                  <a:lnTo>
                    <a:pt x="754" y="823"/>
                  </a:lnTo>
                  <a:lnTo>
                    <a:pt x="1471" y="0"/>
                  </a:lnTo>
                  <a:lnTo>
                    <a:pt x="4502" y="1411"/>
                  </a:lnTo>
                  <a:lnTo>
                    <a:pt x="7446" y="4020"/>
                  </a:lnTo>
                  <a:lnTo>
                    <a:pt x="10386" y="6561"/>
                  </a:lnTo>
                  <a:lnTo>
                    <a:pt x="12251" y="9345"/>
                  </a:lnTo>
                  <a:lnTo>
                    <a:pt x="11497" y="10143"/>
                  </a:lnTo>
                  <a:lnTo>
                    <a:pt x="10780" y="10966"/>
                  </a:lnTo>
                  <a:close/>
                </a:path>
              </a:pathLst>
            </a:custGeom>
            <a:solidFill>
              <a:srgbClr val="B32A35"/>
            </a:solidFill>
          </p:spPr>
          <p:txBody>
            <a:bodyPr wrap="square" lIns="0" tIns="0" rIns="0" bIns="0" rtlCol="0"/>
            <a:lstStyle/>
            <a:p>
              <a:endParaRPr/>
            </a:p>
          </p:txBody>
        </p:sp>
        <p:sp>
          <p:nvSpPr>
            <p:cNvPr id="29" name="object 27">
              <a:extLst>
                <a:ext uri="{FF2B5EF4-FFF2-40B4-BE49-F238E27FC236}">
                  <a16:creationId xmlns:a16="http://schemas.microsoft.com/office/drawing/2014/main" id="{0DF07EC4-3038-0142-A033-C3CB2D7878D3}"/>
                </a:ext>
              </a:extLst>
            </p:cNvPr>
            <p:cNvSpPr/>
            <p:nvPr/>
          </p:nvSpPr>
          <p:spPr>
            <a:xfrm>
              <a:off x="7772144" y="3135607"/>
              <a:ext cx="635" cy="1270"/>
            </a:xfrm>
            <a:custGeom>
              <a:avLst/>
              <a:gdLst/>
              <a:ahLst/>
              <a:cxnLst/>
              <a:rect l="l" t="t" r="r" b="b"/>
              <a:pathLst>
                <a:path w="634" h="1269">
                  <a:moveTo>
                    <a:pt x="255" y="878"/>
                  </a:moveTo>
                  <a:lnTo>
                    <a:pt x="0" y="441"/>
                  </a:lnTo>
                  <a:lnTo>
                    <a:pt x="255" y="0"/>
                  </a:lnTo>
                  <a:lnTo>
                    <a:pt x="255" y="878"/>
                  </a:lnTo>
                  <a:close/>
                </a:path>
              </a:pathLst>
            </a:custGeom>
            <a:solidFill>
              <a:srgbClr val="FFF3EA"/>
            </a:solidFill>
          </p:spPr>
          <p:txBody>
            <a:bodyPr wrap="square" lIns="0" tIns="0" rIns="0" bIns="0" rtlCol="0"/>
            <a:lstStyle/>
            <a:p>
              <a:endParaRPr/>
            </a:p>
          </p:txBody>
        </p:sp>
        <p:sp>
          <p:nvSpPr>
            <p:cNvPr id="30" name="object 28">
              <a:extLst>
                <a:ext uri="{FF2B5EF4-FFF2-40B4-BE49-F238E27FC236}">
                  <a16:creationId xmlns:a16="http://schemas.microsoft.com/office/drawing/2014/main" id="{015036B1-BF5B-F948-8AE2-8F62CE597D76}"/>
                </a:ext>
              </a:extLst>
            </p:cNvPr>
            <p:cNvSpPr/>
            <p:nvPr/>
          </p:nvSpPr>
          <p:spPr>
            <a:xfrm>
              <a:off x="5931795" y="2878008"/>
              <a:ext cx="977265" cy="608330"/>
            </a:xfrm>
            <a:custGeom>
              <a:avLst/>
              <a:gdLst/>
              <a:ahLst/>
              <a:cxnLst/>
              <a:rect l="l" t="t" r="r" b="b"/>
              <a:pathLst>
                <a:path w="977265" h="608329">
                  <a:moveTo>
                    <a:pt x="156" y="607757"/>
                  </a:moveTo>
                  <a:lnTo>
                    <a:pt x="0" y="599990"/>
                  </a:lnTo>
                  <a:lnTo>
                    <a:pt x="941098" y="581482"/>
                  </a:lnTo>
                  <a:lnTo>
                    <a:pt x="945824" y="580788"/>
                  </a:lnTo>
                  <a:lnTo>
                    <a:pt x="952281" y="582728"/>
                  </a:lnTo>
                  <a:lnTo>
                    <a:pt x="958385" y="582988"/>
                  </a:lnTo>
                  <a:lnTo>
                    <a:pt x="966091" y="581118"/>
                  </a:lnTo>
                  <a:lnTo>
                    <a:pt x="967303" y="579518"/>
                  </a:lnTo>
                  <a:lnTo>
                    <a:pt x="957899" y="2842"/>
                  </a:lnTo>
                  <a:lnTo>
                    <a:pt x="958576" y="1913"/>
                  </a:lnTo>
                  <a:lnTo>
                    <a:pt x="959307" y="1232"/>
                  </a:lnTo>
                  <a:lnTo>
                    <a:pt x="962336" y="0"/>
                  </a:lnTo>
                  <a:lnTo>
                    <a:pt x="963594" y="699"/>
                  </a:lnTo>
                  <a:lnTo>
                    <a:pt x="965549" y="11279"/>
                  </a:lnTo>
                  <a:lnTo>
                    <a:pt x="966393" y="19104"/>
                  </a:lnTo>
                  <a:lnTo>
                    <a:pt x="971940" y="322598"/>
                  </a:lnTo>
                  <a:lnTo>
                    <a:pt x="977063" y="570929"/>
                  </a:lnTo>
                  <a:lnTo>
                    <a:pt x="895952" y="590468"/>
                  </a:lnTo>
                  <a:lnTo>
                    <a:pt x="792718" y="592220"/>
                  </a:lnTo>
                  <a:lnTo>
                    <a:pt x="741637" y="593751"/>
                  </a:lnTo>
                  <a:lnTo>
                    <a:pt x="721189" y="594473"/>
                  </a:lnTo>
                  <a:lnTo>
                    <a:pt x="659230" y="596121"/>
                  </a:lnTo>
                  <a:lnTo>
                    <a:pt x="573988" y="597977"/>
                  </a:lnTo>
                  <a:lnTo>
                    <a:pt x="356701" y="602014"/>
                  </a:lnTo>
                  <a:lnTo>
                    <a:pt x="156" y="607757"/>
                  </a:lnTo>
                  <a:close/>
                </a:path>
              </a:pathLst>
            </a:custGeom>
            <a:solidFill>
              <a:srgbClr val="10167F"/>
            </a:solidFill>
          </p:spPr>
          <p:txBody>
            <a:bodyPr wrap="square" lIns="0" tIns="0" rIns="0" bIns="0" rtlCol="0"/>
            <a:lstStyle/>
            <a:p>
              <a:endParaRPr/>
            </a:p>
          </p:txBody>
        </p:sp>
        <p:sp>
          <p:nvSpPr>
            <p:cNvPr id="31" name="object 29">
              <a:extLst>
                <a:ext uri="{FF2B5EF4-FFF2-40B4-BE49-F238E27FC236}">
                  <a16:creationId xmlns:a16="http://schemas.microsoft.com/office/drawing/2014/main" id="{363462B6-C1BE-2940-A211-1C393942FD3F}"/>
                </a:ext>
              </a:extLst>
            </p:cNvPr>
            <p:cNvSpPr/>
            <p:nvPr/>
          </p:nvSpPr>
          <p:spPr>
            <a:xfrm>
              <a:off x="6067234" y="3552265"/>
              <a:ext cx="640715" cy="519430"/>
            </a:xfrm>
            <a:custGeom>
              <a:avLst/>
              <a:gdLst/>
              <a:ahLst/>
              <a:cxnLst/>
              <a:rect l="l" t="t" r="r" b="b"/>
              <a:pathLst>
                <a:path w="640715" h="519429">
                  <a:moveTo>
                    <a:pt x="640562" y="510336"/>
                  </a:moveTo>
                  <a:lnTo>
                    <a:pt x="632358" y="39471"/>
                  </a:lnTo>
                  <a:lnTo>
                    <a:pt x="632345" y="38277"/>
                  </a:lnTo>
                  <a:lnTo>
                    <a:pt x="632155" y="9969"/>
                  </a:lnTo>
                  <a:lnTo>
                    <a:pt x="632523" y="88"/>
                  </a:lnTo>
                  <a:lnTo>
                    <a:pt x="627176" y="0"/>
                  </a:lnTo>
                  <a:lnTo>
                    <a:pt x="152" y="14185"/>
                  </a:lnTo>
                  <a:lnTo>
                    <a:pt x="381" y="19939"/>
                  </a:lnTo>
                  <a:lnTo>
                    <a:pt x="0" y="19939"/>
                  </a:lnTo>
                  <a:lnTo>
                    <a:pt x="9855" y="519264"/>
                  </a:lnTo>
                  <a:lnTo>
                    <a:pt x="640562" y="510336"/>
                  </a:lnTo>
                  <a:close/>
                </a:path>
              </a:pathLst>
            </a:custGeom>
            <a:solidFill>
              <a:srgbClr val="DD5342"/>
            </a:solidFill>
          </p:spPr>
          <p:txBody>
            <a:bodyPr wrap="square" lIns="0" tIns="0" rIns="0" bIns="0" rtlCol="0"/>
            <a:lstStyle/>
            <a:p>
              <a:endParaRPr/>
            </a:p>
          </p:txBody>
        </p:sp>
        <p:sp>
          <p:nvSpPr>
            <p:cNvPr id="32" name="object 30">
              <a:extLst>
                <a:ext uri="{FF2B5EF4-FFF2-40B4-BE49-F238E27FC236}">
                  <a16:creationId xmlns:a16="http://schemas.microsoft.com/office/drawing/2014/main" id="{C6E353A2-00A7-EC44-9D8F-1F8AD9372792}"/>
                </a:ext>
              </a:extLst>
            </p:cNvPr>
            <p:cNvSpPr/>
            <p:nvPr/>
          </p:nvSpPr>
          <p:spPr>
            <a:xfrm>
              <a:off x="5998845" y="4062606"/>
              <a:ext cx="709295" cy="14604"/>
            </a:xfrm>
            <a:custGeom>
              <a:avLst/>
              <a:gdLst/>
              <a:ahLst/>
              <a:cxnLst/>
              <a:rect l="l" t="t" r="r" b="b"/>
              <a:pathLst>
                <a:path w="709295" h="14604">
                  <a:moveTo>
                    <a:pt x="0" y="14537"/>
                  </a:moveTo>
                  <a:lnTo>
                    <a:pt x="78254" y="8925"/>
                  </a:lnTo>
                  <a:lnTo>
                    <a:pt x="708961" y="0"/>
                  </a:lnTo>
                  <a:lnTo>
                    <a:pt x="0" y="14537"/>
                  </a:lnTo>
                  <a:close/>
                </a:path>
              </a:pathLst>
            </a:custGeom>
            <a:solidFill>
              <a:srgbClr val="B32A35"/>
            </a:solidFill>
          </p:spPr>
          <p:txBody>
            <a:bodyPr wrap="square" lIns="0" tIns="0" rIns="0" bIns="0" rtlCol="0"/>
            <a:lstStyle/>
            <a:p>
              <a:endParaRPr/>
            </a:p>
          </p:txBody>
        </p:sp>
        <p:sp>
          <p:nvSpPr>
            <p:cNvPr id="33" name="object 31">
              <a:extLst>
                <a:ext uri="{FF2B5EF4-FFF2-40B4-BE49-F238E27FC236}">
                  <a16:creationId xmlns:a16="http://schemas.microsoft.com/office/drawing/2014/main" id="{265B020A-D7A1-6845-9375-D220199D6F9C}"/>
                </a:ext>
              </a:extLst>
            </p:cNvPr>
            <p:cNvSpPr/>
            <p:nvPr/>
          </p:nvSpPr>
          <p:spPr>
            <a:xfrm>
              <a:off x="5818918" y="4073576"/>
              <a:ext cx="1953895" cy="48260"/>
            </a:xfrm>
            <a:custGeom>
              <a:avLst/>
              <a:gdLst/>
              <a:ahLst/>
              <a:cxnLst/>
              <a:rect l="l" t="t" r="r" b="b"/>
              <a:pathLst>
                <a:path w="1953895" h="48260">
                  <a:moveTo>
                    <a:pt x="5158" y="48163"/>
                  </a:moveTo>
                  <a:lnTo>
                    <a:pt x="0" y="45807"/>
                  </a:lnTo>
                  <a:lnTo>
                    <a:pt x="2020" y="44294"/>
                  </a:lnTo>
                  <a:lnTo>
                    <a:pt x="11244" y="43625"/>
                  </a:lnTo>
                  <a:lnTo>
                    <a:pt x="48888" y="41250"/>
                  </a:lnTo>
                  <a:lnTo>
                    <a:pt x="86576" y="39606"/>
                  </a:lnTo>
                  <a:lnTo>
                    <a:pt x="124308" y="38682"/>
                  </a:lnTo>
                  <a:lnTo>
                    <a:pt x="162086" y="38470"/>
                  </a:lnTo>
                  <a:lnTo>
                    <a:pt x="168250" y="38547"/>
                  </a:lnTo>
                  <a:lnTo>
                    <a:pt x="172215" y="36577"/>
                  </a:lnTo>
                  <a:lnTo>
                    <a:pt x="173872" y="32617"/>
                  </a:lnTo>
                  <a:lnTo>
                    <a:pt x="181909" y="32872"/>
                  </a:lnTo>
                  <a:lnTo>
                    <a:pt x="190264" y="32966"/>
                  </a:lnTo>
                  <a:lnTo>
                    <a:pt x="355498" y="29062"/>
                  </a:lnTo>
                  <a:lnTo>
                    <a:pt x="564425" y="24665"/>
                  </a:lnTo>
                  <a:lnTo>
                    <a:pt x="773361" y="20865"/>
                  </a:lnTo>
                  <a:lnTo>
                    <a:pt x="982307" y="17658"/>
                  </a:lnTo>
                  <a:lnTo>
                    <a:pt x="1127481" y="15550"/>
                  </a:lnTo>
                  <a:lnTo>
                    <a:pt x="1953481" y="0"/>
                  </a:lnTo>
                  <a:lnTo>
                    <a:pt x="1953481" y="10787"/>
                  </a:lnTo>
                  <a:lnTo>
                    <a:pt x="132244" y="46346"/>
                  </a:lnTo>
                  <a:lnTo>
                    <a:pt x="5158" y="48163"/>
                  </a:lnTo>
                  <a:close/>
                </a:path>
              </a:pathLst>
            </a:custGeom>
            <a:solidFill>
              <a:srgbClr val="FFC8A9"/>
            </a:solidFill>
          </p:spPr>
          <p:txBody>
            <a:bodyPr wrap="square" lIns="0" tIns="0" rIns="0" bIns="0" rtlCol="0"/>
            <a:lstStyle/>
            <a:p>
              <a:endParaRPr/>
            </a:p>
          </p:txBody>
        </p:sp>
        <p:sp>
          <p:nvSpPr>
            <p:cNvPr id="34" name="object 32">
              <a:extLst>
                <a:ext uri="{FF2B5EF4-FFF2-40B4-BE49-F238E27FC236}">
                  <a16:creationId xmlns:a16="http://schemas.microsoft.com/office/drawing/2014/main" id="{FBC64552-7771-7C4C-BCA5-9872453D5CE8}"/>
                </a:ext>
              </a:extLst>
            </p:cNvPr>
            <p:cNvSpPr/>
            <p:nvPr/>
          </p:nvSpPr>
          <p:spPr>
            <a:xfrm>
              <a:off x="5820640" y="4095424"/>
              <a:ext cx="1951989" cy="741045"/>
            </a:xfrm>
            <a:custGeom>
              <a:avLst/>
              <a:gdLst/>
              <a:ahLst/>
              <a:cxnLst/>
              <a:rect l="l" t="t" r="r" b="b"/>
              <a:pathLst>
                <a:path w="1951990" h="741045">
                  <a:moveTo>
                    <a:pt x="16148" y="740780"/>
                  </a:moveTo>
                  <a:lnTo>
                    <a:pt x="15703" y="740358"/>
                  </a:lnTo>
                  <a:lnTo>
                    <a:pt x="15289" y="692245"/>
                  </a:lnTo>
                  <a:lnTo>
                    <a:pt x="16273" y="691243"/>
                  </a:lnTo>
                  <a:lnTo>
                    <a:pt x="118389" y="687959"/>
                  </a:lnTo>
                  <a:lnTo>
                    <a:pt x="673627" y="678126"/>
                  </a:lnTo>
                  <a:lnTo>
                    <a:pt x="674603" y="677129"/>
                  </a:lnTo>
                  <a:lnTo>
                    <a:pt x="662991" y="66616"/>
                  </a:lnTo>
                  <a:lnTo>
                    <a:pt x="661336" y="65041"/>
                  </a:lnTo>
                  <a:lnTo>
                    <a:pt x="105080" y="76477"/>
                  </a:lnTo>
                  <a:lnTo>
                    <a:pt x="3517" y="79330"/>
                  </a:lnTo>
                  <a:lnTo>
                    <a:pt x="2419" y="78315"/>
                  </a:lnTo>
                  <a:lnTo>
                    <a:pt x="458" y="30405"/>
                  </a:lnTo>
                  <a:lnTo>
                    <a:pt x="0" y="29378"/>
                  </a:lnTo>
                  <a:lnTo>
                    <a:pt x="974" y="28022"/>
                  </a:lnTo>
                  <a:lnTo>
                    <a:pt x="3435" y="26312"/>
                  </a:lnTo>
                  <a:lnTo>
                    <a:pt x="130521" y="24495"/>
                  </a:lnTo>
                  <a:lnTo>
                    <a:pt x="134344" y="28950"/>
                  </a:lnTo>
                  <a:lnTo>
                    <a:pt x="138214" y="32193"/>
                  </a:lnTo>
                  <a:lnTo>
                    <a:pt x="197470" y="32348"/>
                  </a:lnTo>
                  <a:lnTo>
                    <a:pt x="248427" y="32193"/>
                  </a:lnTo>
                  <a:lnTo>
                    <a:pt x="297451" y="31789"/>
                  </a:lnTo>
                  <a:lnTo>
                    <a:pt x="344549" y="31130"/>
                  </a:lnTo>
                  <a:lnTo>
                    <a:pt x="542420" y="27830"/>
                  </a:lnTo>
                  <a:lnTo>
                    <a:pt x="1951759" y="0"/>
                  </a:lnTo>
                  <a:lnTo>
                    <a:pt x="1951759" y="693085"/>
                  </a:lnTo>
                  <a:lnTo>
                    <a:pt x="1220740" y="707604"/>
                  </a:lnTo>
                  <a:lnTo>
                    <a:pt x="368924" y="726254"/>
                  </a:lnTo>
                  <a:lnTo>
                    <a:pt x="320334" y="734412"/>
                  </a:lnTo>
                  <a:lnTo>
                    <a:pt x="16148" y="740780"/>
                  </a:lnTo>
                  <a:close/>
                </a:path>
              </a:pathLst>
            </a:custGeom>
            <a:solidFill>
              <a:srgbClr val="10167F"/>
            </a:solidFill>
          </p:spPr>
          <p:txBody>
            <a:bodyPr wrap="square" lIns="0" tIns="0" rIns="0" bIns="0" rtlCol="0"/>
            <a:lstStyle/>
            <a:p>
              <a:endParaRPr/>
            </a:p>
          </p:txBody>
        </p:sp>
        <p:sp>
          <p:nvSpPr>
            <p:cNvPr id="35" name="object 33">
              <a:extLst>
                <a:ext uri="{FF2B5EF4-FFF2-40B4-BE49-F238E27FC236}">
                  <a16:creationId xmlns:a16="http://schemas.microsoft.com/office/drawing/2014/main" id="{1B8DC27A-57BB-8746-A942-A54DCBAEC80D}"/>
                </a:ext>
              </a:extLst>
            </p:cNvPr>
            <p:cNvSpPr/>
            <p:nvPr/>
          </p:nvSpPr>
          <p:spPr>
            <a:xfrm>
              <a:off x="5951156" y="4084370"/>
              <a:ext cx="1821814" cy="745490"/>
            </a:xfrm>
            <a:custGeom>
              <a:avLst/>
              <a:gdLst/>
              <a:ahLst/>
              <a:cxnLst/>
              <a:rect l="l" t="t" r="r" b="b"/>
              <a:pathLst>
                <a:path w="1821815" h="745489">
                  <a:moveTo>
                    <a:pt x="1821230" y="0"/>
                  </a:moveTo>
                  <a:lnTo>
                    <a:pt x="0" y="35560"/>
                  </a:lnTo>
                  <a:lnTo>
                    <a:pt x="3822" y="40005"/>
                  </a:lnTo>
                  <a:lnTo>
                    <a:pt x="7683" y="43256"/>
                  </a:lnTo>
                  <a:lnTo>
                    <a:pt x="66941" y="43408"/>
                  </a:lnTo>
                  <a:lnTo>
                    <a:pt x="117906" y="43256"/>
                  </a:lnTo>
                  <a:lnTo>
                    <a:pt x="166928" y="42849"/>
                  </a:lnTo>
                  <a:lnTo>
                    <a:pt x="214033" y="42202"/>
                  </a:lnTo>
                  <a:lnTo>
                    <a:pt x="393204" y="39204"/>
                  </a:lnTo>
                  <a:lnTo>
                    <a:pt x="1821230" y="11061"/>
                  </a:lnTo>
                  <a:lnTo>
                    <a:pt x="1821230" y="0"/>
                  </a:lnTo>
                  <a:close/>
                </a:path>
                <a:path w="1821815" h="745489">
                  <a:moveTo>
                    <a:pt x="1821243" y="704138"/>
                  </a:moveTo>
                  <a:lnTo>
                    <a:pt x="1293317" y="714425"/>
                  </a:lnTo>
                  <a:lnTo>
                    <a:pt x="238404" y="737323"/>
                  </a:lnTo>
                  <a:lnTo>
                    <a:pt x="189814" y="745464"/>
                  </a:lnTo>
                  <a:lnTo>
                    <a:pt x="1821243" y="714654"/>
                  </a:lnTo>
                  <a:lnTo>
                    <a:pt x="1821243" y="704138"/>
                  </a:lnTo>
                  <a:close/>
                </a:path>
              </a:pathLst>
            </a:custGeom>
            <a:solidFill>
              <a:srgbClr val="050002"/>
            </a:solidFill>
          </p:spPr>
          <p:txBody>
            <a:bodyPr wrap="square" lIns="0" tIns="0" rIns="0" bIns="0" rtlCol="0"/>
            <a:lstStyle/>
            <a:p>
              <a:endParaRPr/>
            </a:p>
          </p:txBody>
        </p:sp>
        <p:sp>
          <p:nvSpPr>
            <p:cNvPr id="36" name="object 34">
              <a:extLst>
                <a:ext uri="{FF2B5EF4-FFF2-40B4-BE49-F238E27FC236}">
                  <a16:creationId xmlns:a16="http://schemas.microsoft.com/office/drawing/2014/main" id="{C9DF38FC-6AC2-3A48-9D7D-1A20E51A425B}"/>
                </a:ext>
              </a:extLst>
            </p:cNvPr>
            <p:cNvSpPr/>
            <p:nvPr/>
          </p:nvSpPr>
          <p:spPr>
            <a:xfrm>
              <a:off x="5451703" y="4797069"/>
              <a:ext cx="2320925" cy="936625"/>
            </a:xfrm>
            <a:custGeom>
              <a:avLst/>
              <a:gdLst/>
              <a:ahLst/>
              <a:cxnLst/>
              <a:rect l="l" t="t" r="r" b="b"/>
              <a:pathLst>
                <a:path w="2320925" h="936625">
                  <a:moveTo>
                    <a:pt x="2320696" y="0"/>
                  </a:moveTo>
                  <a:lnTo>
                    <a:pt x="49364" y="43421"/>
                  </a:lnTo>
                  <a:lnTo>
                    <a:pt x="50469" y="48450"/>
                  </a:lnTo>
                  <a:lnTo>
                    <a:pt x="58813" y="91059"/>
                  </a:lnTo>
                  <a:lnTo>
                    <a:pt x="66116" y="134073"/>
                  </a:lnTo>
                  <a:lnTo>
                    <a:pt x="72351" y="177546"/>
                  </a:lnTo>
                  <a:lnTo>
                    <a:pt x="77444" y="221526"/>
                  </a:lnTo>
                  <a:lnTo>
                    <a:pt x="81381" y="266052"/>
                  </a:lnTo>
                  <a:lnTo>
                    <a:pt x="84099" y="311175"/>
                  </a:lnTo>
                  <a:lnTo>
                    <a:pt x="85559" y="356958"/>
                  </a:lnTo>
                  <a:lnTo>
                    <a:pt x="85712" y="403453"/>
                  </a:lnTo>
                  <a:lnTo>
                    <a:pt x="84518" y="450697"/>
                  </a:lnTo>
                  <a:lnTo>
                    <a:pt x="81927" y="498729"/>
                  </a:lnTo>
                  <a:lnTo>
                    <a:pt x="77901" y="547624"/>
                  </a:lnTo>
                  <a:lnTo>
                    <a:pt x="72390" y="597420"/>
                  </a:lnTo>
                  <a:lnTo>
                    <a:pt x="65341" y="648169"/>
                  </a:lnTo>
                  <a:lnTo>
                    <a:pt x="56718" y="699909"/>
                  </a:lnTo>
                  <a:lnTo>
                    <a:pt x="46482" y="752703"/>
                  </a:lnTo>
                  <a:lnTo>
                    <a:pt x="34569" y="806602"/>
                  </a:lnTo>
                  <a:lnTo>
                    <a:pt x="20955" y="861644"/>
                  </a:lnTo>
                  <a:lnTo>
                    <a:pt x="5588" y="917892"/>
                  </a:lnTo>
                  <a:lnTo>
                    <a:pt x="0" y="936599"/>
                  </a:lnTo>
                  <a:lnTo>
                    <a:pt x="2320696" y="892238"/>
                  </a:lnTo>
                  <a:lnTo>
                    <a:pt x="2320696" y="96304"/>
                  </a:lnTo>
                  <a:lnTo>
                    <a:pt x="2320696" y="87668"/>
                  </a:lnTo>
                  <a:lnTo>
                    <a:pt x="2320696" y="0"/>
                  </a:lnTo>
                  <a:close/>
                </a:path>
              </a:pathLst>
            </a:custGeom>
            <a:solidFill>
              <a:srgbClr val="BDEFE0"/>
            </a:solidFill>
          </p:spPr>
          <p:txBody>
            <a:bodyPr wrap="square" lIns="0" tIns="0" rIns="0" bIns="0" rtlCol="0"/>
            <a:lstStyle/>
            <a:p>
              <a:endParaRPr/>
            </a:p>
          </p:txBody>
        </p:sp>
        <p:sp>
          <p:nvSpPr>
            <p:cNvPr id="37" name="object 35">
              <a:extLst>
                <a:ext uri="{FF2B5EF4-FFF2-40B4-BE49-F238E27FC236}">
                  <a16:creationId xmlns:a16="http://schemas.microsoft.com/office/drawing/2014/main" id="{B2A1FB11-56AC-7548-BABE-EB827ADB44F6}"/>
                </a:ext>
              </a:extLst>
            </p:cNvPr>
            <p:cNvSpPr/>
            <p:nvPr/>
          </p:nvSpPr>
          <p:spPr>
            <a:xfrm>
              <a:off x="5484012" y="4893373"/>
              <a:ext cx="2288540" cy="719455"/>
            </a:xfrm>
            <a:custGeom>
              <a:avLst/>
              <a:gdLst/>
              <a:ahLst/>
              <a:cxnLst/>
              <a:rect l="l" t="t" r="r" b="b"/>
              <a:pathLst>
                <a:path w="2288540" h="719454">
                  <a:moveTo>
                    <a:pt x="2288387" y="0"/>
                  </a:moveTo>
                  <a:lnTo>
                    <a:pt x="2052713" y="5981"/>
                  </a:lnTo>
                  <a:lnTo>
                    <a:pt x="1990420" y="6616"/>
                  </a:lnTo>
                  <a:lnTo>
                    <a:pt x="1908937" y="6959"/>
                  </a:lnTo>
                  <a:lnTo>
                    <a:pt x="1715782" y="11988"/>
                  </a:lnTo>
                  <a:lnTo>
                    <a:pt x="1554353" y="13855"/>
                  </a:lnTo>
                  <a:lnTo>
                    <a:pt x="1451381" y="16471"/>
                  </a:lnTo>
                  <a:lnTo>
                    <a:pt x="1345095" y="20205"/>
                  </a:lnTo>
                  <a:lnTo>
                    <a:pt x="1318196" y="20713"/>
                  </a:lnTo>
                  <a:lnTo>
                    <a:pt x="1244003" y="21323"/>
                  </a:lnTo>
                  <a:lnTo>
                    <a:pt x="995680" y="25768"/>
                  </a:lnTo>
                  <a:lnTo>
                    <a:pt x="883361" y="29819"/>
                  </a:lnTo>
                  <a:lnTo>
                    <a:pt x="827328" y="31000"/>
                  </a:lnTo>
                  <a:lnTo>
                    <a:pt x="734733" y="32600"/>
                  </a:lnTo>
                  <a:lnTo>
                    <a:pt x="34963" y="45783"/>
                  </a:lnTo>
                  <a:lnTo>
                    <a:pt x="40043" y="81241"/>
                  </a:lnTo>
                  <a:lnTo>
                    <a:pt x="44437" y="119176"/>
                  </a:lnTo>
                  <a:lnTo>
                    <a:pt x="49072" y="169748"/>
                  </a:lnTo>
                  <a:lnTo>
                    <a:pt x="51790" y="214871"/>
                  </a:lnTo>
                  <a:lnTo>
                    <a:pt x="53251" y="260654"/>
                  </a:lnTo>
                  <a:lnTo>
                    <a:pt x="53403" y="307149"/>
                  </a:lnTo>
                  <a:lnTo>
                    <a:pt x="52209" y="354393"/>
                  </a:lnTo>
                  <a:lnTo>
                    <a:pt x="49618" y="402424"/>
                  </a:lnTo>
                  <a:lnTo>
                    <a:pt x="45593" y="451319"/>
                  </a:lnTo>
                  <a:lnTo>
                    <a:pt x="40081" y="501116"/>
                  </a:lnTo>
                  <a:lnTo>
                    <a:pt x="33032" y="551865"/>
                  </a:lnTo>
                  <a:lnTo>
                    <a:pt x="24409" y="603605"/>
                  </a:lnTo>
                  <a:lnTo>
                    <a:pt x="14173" y="656399"/>
                  </a:lnTo>
                  <a:lnTo>
                    <a:pt x="2260" y="710298"/>
                  </a:lnTo>
                  <a:lnTo>
                    <a:pt x="0" y="719442"/>
                  </a:lnTo>
                  <a:lnTo>
                    <a:pt x="2288375" y="675957"/>
                  </a:lnTo>
                  <a:lnTo>
                    <a:pt x="2288375" y="76250"/>
                  </a:lnTo>
                  <a:lnTo>
                    <a:pt x="2288387" y="0"/>
                  </a:lnTo>
                  <a:close/>
                </a:path>
              </a:pathLst>
            </a:custGeom>
            <a:solidFill>
              <a:srgbClr val="FFF3EA"/>
            </a:solidFill>
          </p:spPr>
          <p:txBody>
            <a:bodyPr wrap="square" lIns="0" tIns="0" rIns="0" bIns="0" rtlCol="0"/>
            <a:lstStyle/>
            <a:p>
              <a:endParaRPr/>
            </a:p>
          </p:txBody>
        </p:sp>
        <p:sp>
          <p:nvSpPr>
            <p:cNvPr id="38" name="object 36">
              <a:extLst>
                <a:ext uri="{FF2B5EF4-FFF2-40B4-BE49-F238E27FC236}">
                  <a16:creationId xmlns:a16="http://schemas.microsoft.com/office/drawing/2014/main" id="{B5882E22-F94C-5347-BA71-5CCAAB04D167}"/>
                </a:ext>
              </a:extLst>
            </p:cNvPr>
            <p:cNvSpPr/>
            <p:nvPr/>
          </p:nvSpPr>
          <p:spPr>
            <a:xfrm>
              <a:off x="5735321" y="5652213"/>
              <a:ext cx="2037080" cy="699135"/>
            </a:xfrm>
            <a:custGeom>
              <a:avLst/>
              <a:gdLst/>
              <a:ahLst/>
              <a:cxnLst/>
              <a:rect l="l" t="t" r="r" b="b"/>
              <a:pathLst>
                <a:path w="2037079" h="699135">
                  <a:moveTo>
                    <a:pt x="12594" y="698676"/>
                  </a:moveTo>
                  <a:lnTo>
                    <a:pt x="0" y="38879"/>
                  </a:lnTo>
                  <a:lnTo>
                    <a:pt x="2037079" y="0"/>
                  </a:lnTo>
                  <a:lnTo>
                    <a:pt x="2037079" y="118857"/>
                  </a:lnTo>
                  <a:lnTo>
                    <a:pt x="39423" y="157852"/>
                  </a:lnTo>
                  <a:lnTo>
                    <a:pt x="9918" y="157313"/>
                  </a:lnTo>
                  <a:lnTo>
                    <a:pt x="7832" y="159371"/>
                  </a:lnTo>
                  <a:lnTo>
                    <a:pt x="17153" y="698519"/>
                  </a:lnTo>
                  <a:lnTo>
                    <a:pt x="14096" y="698397"/>
                  </a:lnTo>
                  <a:lnTo>
                    <a:pt x="12594" y="698676"/>
                  </a:lnTo>
                  <a:close/>
                </a:path>
              </a:pathLst>
            </a:custGeom>
            <a:solidFill>
              <a:srgbClr val="B32A35"/>
            </a:solidFill>
          </p:spPr>
          <p:txBody>
            <a:bodyPr wrap="square" lIns="0" tIns="0" rIns="0" bIns="0" rtlCol="0"/>
            <a:lstStyle/>
            <a:p>
              <a:endParaRPr/>
            </a:p>
          </p:txBody>
        </p:sp>
        <p:sp>
          <p:nvSpPr>
            <p:cNvPr id="39" name="object 37">
              <a:extLst>
                <a:ext uri="{FF2B5EF4-FFF2-40B4-BE49-F238E27FC236}">
                  <a16:creationId xmlns:a16="http://schemas.microsoft.com/office/drawing/2014/main" id="{FC2D685B-7DCD-594E-96D0-1824F5FB6034}"/>
                </a:ext>
              </a:extLst>
            </p:cNvPr>
            <p:cNvSpPr/>
            <p:nvPr/>
          </p:nvSpPr>
          <p:spPr>
            <a:xfrm>
              <a:off x="5743155" y="5778294"/>
              <a:ext cx="2029460" cy="572770"/>
            </a:xfrm>
            <a:custGeom>
              <a:avLst/>
              <a:gdLst/>
              <a:ahLst/>
              <a:cxnLst/>
              <a:rect l="l" t="t" r="r" b="b"/>
              <a:pathLst>
                <a:path w="2029459" h="572770">
                  <a:moveTo>
                    <a:pt x="9320" y="572438"/>
                  </a:moveTo>
                  <a:lnTo>
                    <a:pt x="0" y="33290"/>
                  </a:lnTo>
                  <a:lnTo>
                    <a:pt x="2086" y="31231"/>
                  </a:lnTo>
                  <a:lnTo>
                    <a:pt x="31591" y="31771"/>
                  </a:lnTo>
                  <a:lnTo>
                    <a:pt x="27285" y="32397"/>
                  </a:lnTo>
                  <a:lnTo>
                    <a:pt x="25051" y="33120"/>
                  </a:lnTo>
                  <a:lnTo>
                    <a:pt x="24804" y="36194"/>
                  </a:lnTo>
                  <a:lnTo>
                    <a:pt x="26708" y="38171"/>
                  </a:lnTo>
                  <a:lnTo>
                    <a:pt x="2029244" y="0"/>
                  </a:lnTo>
                  <a:lnTo>
                    <a:pt x="2029244" y="534106"/>
                  </a:lnTo>
                  <a:lnTo>
                    <a:pt x="1794706" y="538613"/>
                  </a:lnTo>
                  <a:lnTo>
                    <a:pt x="926952" y="555697"/>
                  </a:lnTo>
                  <a:lnTo>
                    <a:pt x="9320" y="572438"/>
                  </a:lnTo>
                  <a:close/>
                </a:path>
              </a:pathLst>
            </a:custGeom>
            <a:solidFill>
              <a:srgbClr val="DD5342"/>
            </a:solidFill>
          </p:spPr>
          <p:txBody>
            <a:bodyPr wrap="square" lIns="0" tIns="0" rIns="0" bIns="0" rtlCol="0"/>
            <a:lstStyle/>
            <a:p>
              <a:endParaRPr/>
            </a:p>
          </p:txBody>
        </p:sp>
        <p:sp>
          <p:nvSpPr>
            <p:cNvPr id="40" name="object 38">
              <a:extLst>
                <a:ext uri="{FF2B5EF4-FFF2-40B4-BE49-F238E27FC236}">
                  <a16:creationId xmlns:a16="http://schemas.microsoft.com/office/drawing/2014/main" id="{A41FBC17-89C3-6B46-8B88-A940107B1EB9}"/>
                </a:ext>
              </a:extLst>
            </p:cNvPr>
            <p:cNvSpPr/>
            <p:nvPr/>
          </p:nvSpPr>
          <p:spPr>
            <a:xfrm>
              <a:off x="5767958" y="5771070"/>
              <a:ext cx="2004695" cy="45720"/>
            </a:xfrm>
            <a:custGeom>
              <a:avLst/>
              <a:gdLst/>
              <a:ahLst/>
              <a:cxnLst/>
              <a:rect l="l" t="t" r="r" b="b"/>
              <a:pathLst>
                <a:path w="2004695" h="45720">
                  <a:moveTo>
                    <a:pt x="1903" y="45392"/>
                  </a:moveTo>
                  <a:lnTo>
                    <a:pt x="0" y="43415"/>
                  </a:lnTo>
                  <a:lnTo>
                    <a:pt x="251" y="40348"/>
                  </a:lnTo>
                  <a:lnTo>
                    <a:pt x="2497" y="39628"/>
                  </a:lnTo>
                  <a:lnTo>
                    <a:pt x="6786" y="38992"/>
                  </a:lnTo>
                  <a:lnTo>
                    <a:pt x="2004441" y="0"/>
                  </a:lnTo>
                  <a:lnTo>
                    <a:pt x="2004441" y="7224"/>
                  </a:lnTo>
                  <a:lnTo>
                    <a:pt x="1903" y="45392"/>
                  </a:lnTo>
                  <a:close/>
                </a:path>
              </a:pathLst>
            </a:custGeom>
            <a:solidFill>
              <a:srgbClr val="FF9254"/>
            </a:solidFill>
          </p:spPr>
          <p:txBody>
            <a:bodyPr wrap="square" lIns="0" tIns="0" rIns="0" bIns="0" rtlCol="0"/>
            <a:lstStyle/>
            <a:p>
              <a:endParaRPr/>
            </a:p>
          </p:txBody>
        </p:sp>
        <p:sp>
          <p:nvSpPr>
            <p:cNvPr id="41" name="object 39">
              <a:extLst>
                <a:ext uri="{FF2B5EF4-FFF2-40B4-BE49-F238E27FC236}">
                  <a16:creationId xmlns:a16="http://schemas.microsoft.com/office/drawing/2014/main" id="{6C1CF387-9EAE-2142-BF26-B80DBCEE5FB8}"/>
                </a:ext>
              </a:extLst>
            </p:cNvPr>
            <p:cNvSpPr/>
            <p:nvPr/>
          </p:nvSpPr>
          <p:spPr>
            <a:xfrm>
              <a:off x="5016011" y="6333991"/>
              <a:ext cx="2756535" cy="1229360"/>
            </a:xfrm>
            <a:custGeom>
              <a:avLst/>
              <a:gdLst/>
              <a:ahLst/>
              <a:cxnLst/>
              <a:rect l="l" t="t" r="r" b="b"/>
              <a:pathLst>
                <a:path w="2756534" h="1229359">
                  <a:moveTo>
                    <a:pt x="137892" y="121919"/>
                  </a:moveTo>
                  <a:lnTo>
                    <a:pt x="142049" y="113673"/>
                  </a:lnTo>
                  <a:lnTo>
                    <a:pt x="214235" y="113029"/>
                  </a:lnTo>
                  <a:lnTo>
                    <a:pt x="2756388" y="64918"/>
                  </a:lnTo>
                  <a:lnTo>
                    <a:pt x="2756388" y="72744"/>
                  </a:lnTo>
                  <a:lnTo>
                    <a:pt x="137892" y="121919"/>
                  </a:lnTo>
                  <a:close/>
                </a:path>
                <a:path w="2756534" h="1229359">
                  <a:moveTo>
                    <a:pt x="181035" y="34831"/>
                  </a:moveTo>
                  <a:lnTo>
                    <a:pt x="184451" y="27860"/>
                  </a:lnTo>
                  <a:lnTo>
                    <a:pt x="731909" y="17620"/>
                  </a:lnTo>
                  <a:lnTo>
                    <a:pt x="731907" y="16897"/>
                  </a:lnTo>
                  <a:lnTo>
                    <a:pt x="733409" y="16618"/>
                  </a:lnTo>
                  <a:lnTo>
                    <a:pt x="736465" y="16740"/>
                  </a:lnTo>
                  <a:lnTo>
                    <a:pt x="1654097" y="0"/>
                  </a:lnTo>
                  <a:lnTo>
                    <a:pt x="1604800" y="3072"/>
                  </a:lnTo>
                  <a:lnTo>
                    <a:pt x="1555442" y="5247"/>
                  </a:lnTo>
                  <a:lnTo>
                    <a:pt x="1506021" y="6524"/>
                  </a:lnTo>
                  <a:lnTo>
                    <a:pt x="1419415" y="7126"/>
                  </a:lnTo>
                  <a:lnTo>
                    <a:pt x="1381845" y="7867"/>
                  </a:lnTo>
                  <a:lnTo>
                    <a:pt x="1343830" y="9124"/>
                  </a:lnTo>
                  <a:lnTo>
                    <a:pt x="1305372" y="10896"/>
                  </a:lnTo>
                  <a:lnTo>
                    <a:pt x="1266011" y="12253"/>
                  </a:lnTo>
                  <a:lnTo>
                    <a:pt x="1149591" y="12899"/>
                  </a:lnTo>
                  <a:lnTo>
                    <a:pt x="181035" y="34831"/>
                  </a:lnTo>
                  <a:close/>
                </a:path>
                <a:path w="2756534" h="1229359">
                  <a:moveTo>
                    <a:pt x="3275" y="1229204"/>
                  </a:moveTo>
                  <a:lnTo>
                    <a:pt x="1805" y="1227830"/>
                  </a:lnTo>
                  <a:lnTo>
                    <a:pt x="0" y="1136945"/>
                  </a:lnTo>
                  <a:lnTo>
                    <a:pt x="1898" y="1135008"/>
                  </a:lnTo>
                  <a:lnTo>
                    <a:pt x="2756388" y="1083035"/>
                  </a:lnTo>
                  <a:lnTo>
                    <a:pt x="2756388" y="1092036"/>
                  </a:lnTo>
                  <a:lnTo>
                    <a:pt x="266303" y="1139104"/>
                  </a:lnTo>
                  <a:lnTo>
                    <a:pt x="153346" y="1143199"/>
                  </a:lnTo>
                  <a:lnTo>
                    <a:pt x="106986" y="1143875"/>
                  </a:lnTo>
                  <a:lnTo>
                    <a:pt x="61192" y="1143608"/>
                  </a:lnTo>
                  <a:lnTo>
                    <a:pt x="15953" y="1142404"/>
                  </a:lnTo>
                  <a:lnTo>
                    <a:pt x="11823" y="1142239"/>
                  </a:lnTo>
                  <a:lnTo>
                    <a:pt x="8526" y="1145678"/>
                  </a:lnTo>
                  <a:lnTo>
                    <a:pt x="11426" y="1196748"/>
                  </a:lnTo>
                  <a:lnTo>
                    <a:pt x="11427" y="1216296"/>
                  </a:lnTo>
                  <a:lnTo>
                    <a:pt x="13973" y="1218893"/>
                  </a:lnTo>
                  <a:lnTo>
                    <a:pt x="59858" y="1228020"/>
                  </a:lnTo>
                  <a:lnTo>
                    <a:pt x="6124" y="1229090"/>
                  </a:lnTo>
                  <a:lnTo>
                    <a:pt x="3275" y="1229204"/>
                  </a:lnTo>
                  <a:close/>
                </a:path>
                <a:path w="2756534" h="1229359">
                  <a:moveTo>
                    <a:pt x="64440" y="1227929"/>
                  </a:moveTo>
                  <a:lnTo>
                    <a:pt x="27218" y="1220525"/>
                  </a:lnTo>
                  <a:lnTo>
                    <a:pt x="694819" y="1207830"/>
                  </a:lnTo>
                  <a:lnTo>
                    <a:pt x="702834" y="1210001"/>
                  </a:lnTo>
                  <a:lnTo>
                    <a:pt x="710573" y="1213667"/>
                  </a:lnTo>
                  <a:lnTo>
                    <a:pt x="708582" y="1213271"/>
                  </a:lnTo>
                  <a:lnTo>
                    <a:pt x="704091" y="1213551"/>
                  </a:lnTo>
                  <a:lnTo>
                    <a:pt x="699090" y="1215290"/>
                  </a:lnTo>
                  <a:lnTo>
                    <a:pt x="64440" y="1227929"/>
                  </a:lnTo>
                  <a:close/>
                </a:path>
                <a:path w="2756534" h="1229359">
                  <a:moveTo>
                    <a:pt x="712408" y="1214537"/>
                  </a:moveTo>
                  <a:lnTo>
                    <a:pt x="708582" y="1213271"/>
                  </a:lnTo>
                  <a:lnTo>
                    <a:pt x="710573" y="1213667"/>
                  </a:lnTo>
                  <a:lnTo>
                    <a:pt x="712408" y="1214537"/>
                  </a:lnTo>
                  <a:close/>
                </a:path>
                <a:path w="2756534" h="1229359">
                  <a:moveTo>
                    <a:pt x="59858" y="1228020"/>
                  </a:moveTo>
                  <a:lnTo>
                    <a:pt x="13973" y="1218893"/>
                  </a:lnTo>
                  <a:lnTo>
                    <a:pt x="22345" y="1219088"/>
                  </a:lnTo>
                  <a:lnTo>
                    <a:pt x="27218" y="1220525"/>
                  </a:lnTo>
                  <a:lnTo>
                    <a:pt x="64440" y="1227929"/>
                  </a:lnTo>
                  <a:lnTo>
                    <a:pt x="59858" y="1228020"/>
                  </a:lnTo>
                  <a:close/>
                </a:path>
              </a:pathLst>
            </a:custGeom>
            <a:solidFill>
              <a:srgbClr val="BDEFE0"/>
            </a:solidFill>
          </p:spPr>
          <p:txBody>
            <a:bodyPr wrap="square" lIns="0" tIns="0" rIns="0" bIns="0" rtlCol="0"/>
            <a:lstStyle/>
            <a:p>
              <a:endParaRPr/>
            </a:p>
          </p:txBody>
        </p:sp>
        <p:sp>
          <p:nvSpPr>
            <p:cNvPr id="42" name="object 40">
              <a:extLst>
                <a:ext uri="{FF2B5EF4-FFF2-40B4-BE49-F238E27FC236}">
                  <a16:creationId xmlns:a16="http://schemas.microsoft.com/office/drawing/2014/main" id="{B851E3A5-63ED-6A46-97B1-5CA837DD736B}"/>
                </a:ext>
              </a:extLst>
            </p:cNvPr>
            <p:cNvSpPr/>
            <p:nvPr/>
          </p:nvSpPr>
          <p:spPr>
            <a:xfrm>
              <a:off x="5067407" y="6419336"/>
              <a:ext cx="2705100" cy="215265"/>
            </a:xfrm>
            <a:custGeom>
              <a:avLst/>
              <a:gdLst/>
              <a:ahLst/>
              <a:cxnLst/>
              <a:rect l="l" t="t" r="r" b="b"/>
              <a:pathLst>
                <a:path w="2705100" h="215265">
                  <a:moveTo>
                    <a:pt x="192" y="214899"/>
                  </a:moveTo>
                  <a:lnTo>
                    <a:pt x="0" y="205345"/>
                  </a:lnTo>
                  <a:lnTo>
                    <a:pt x="21919" y="163119"/>
                  </a:lnTo>
                  <a:lnTo>
                    <a:pt x="44758" y="118758"/>
                  </a:lnTo>
                  <a:lnTo>
                    <a:pt x="67554" y="74098"/>
                  </a:lnTo>
                  <a:lnTo>
                    <a:pt x="81013" y="47436"/>
                  </a:lnTo>
                  <a:lnTo>
                    <a:pt x="2452717" y="3412"/>
                  </a:lnTo>
                  <a:lnTo>
                    <a:pt x="2591250" y="2860"/>
                  </a:lnTo>
                  <a:lnTo>
                    <a:pt x="2637775" y="1471"/>
                  </a:lnTo>
                  <a:lnTo>
                    <a:pt x="2641639" y="1262"/>
                  </a:lnTo>
                  <a:lnTo>
                    <a:pt x="2645510" y="1138"/>
                  </a:lnTo>
                  <a:lnTo>
                    <a:pt x="2649384" y="1125"/>
                  </a:lnTo>
                  <a:lnTo>
                    <a:pt x="2687570" y="568"/>
                  </a:lnTo>
                  <a:lnTo>
                    <a:pt x="2704992" y="0"/>
                  </a:lnTo>
                  <a:lnTo>
                    <a:pt x="2704992" y="6668"/>
                  </a:lnTo>
                  <a:lnTo>
                    <a:pt x="2501113" y="23425"/>
                  </a:lnTo>
                  <a:lnTo>
                    <a:pt x="2341383" y="34143"/>
                  </a:lnTo>
                  <a:lnTo>
                    <a:pt x="192" y="214899"/>
                  </a:lnTo>
                  <a:close/>
                </a:path>
              </a:pathLst>
            </a:custGeom>
            <a:solidFill>
              <a:srgbClr val="FFF3EA"/>
            </a:solidFill>
          </p:spPr>
          <p:txBody>
            <a:bodyPr wrap="square" lIns="0" tIns="0" rIns="0" bIns="0" rtlCol="0"/>
            <a:lstStyle/>
            <a:p>
              <a:endParaRPr/>
            </a:p>
          </p:txBody>
        </p:sp>
        <p:sp>
          <p:nvSpPr>
            <p:cNvPr id="43" name="object 41">
              <a:extLst>
                <a:ext uri="{FF2B5EF4-FFF2-40B4-BE49-F238E27FC236}">
                  <a16:creationId xmlns:a16="http://schemas.microsoft.com/office/drawing/2014/main" id="{7A8C0055-4F89-BF4A-B6B7-19345DA4B65A}"/>
                </a:ext>
              </a:extLst>
            </p:cNvPr>
            <p:cNvSpPr/>
            <p:nvPr/>
          </p:nvSpPr>
          <p:spPr>
            <a:xfrm>
              <a:off x="6395238" y="1556707"/>
              <a:ext cx="1102995" cy="608330"/>
            </a:xfrm>
            <a:custGeom>
              <a:avLst/>
              <a:gdLst/>
              <a:ahLst/>
              <a:cxnLst/>
              <a:rect l="l" t="t" r="r" b="b"/>
              <a:pathLst>
                <a:path w="1102995" h="608330">
                  <a:moveTo>
                    <a:pt x="37519" y="608333"/>
                  </a:moveTo>
                  <a:lnTo>
                    <a:pt x="37687" y="604951"/>
                  </a:lnTo>
                  <a:lnTo>
                    <a:pt x="36541" y="594460"/>
                  </a:lnTo>
                  <a:lnTo>
                    <a:pt x="40459" y="590803"/>
                  </a:lnTo>
                  <a:lnTo>
                    <a:pt x="32560" y="562230"/>
                  </a:lnTo>
                  <a:lnTo>
                    <a:pt x="19694" y="546565"/>
                  </a:lnTo>
                  <a:lnTo>
                    <a:pt x="7095" y="538370"/>
                  </a:lnTo>
                  <a:lnTo>
                    <a:pt x="0" y="532209"/>
                  </a:lnTo>
                  <a:lnTo>
                    <a:pt x="945831" y="1078"/>
                  </a:lnTo>
                  <a:lnTo>
                    <a:pt x="1102382" y="0"/>
                  </a:lnTo>
                  <a:lnTo>
                    <a:pt x="37519" y="608333"/>
                  </a:lnTo>
                  <a:close/>
                </a:path>
              </a:pathLst>
            </a:custGeom>
            <a:solidFill>
              <a:srgbClr val="DD5342"/>
            </a:solidFill>
          </p:spPr>
          <p:txBody>
            <a:bodyPr wrap="square" lIns="0" tIns="0" rIns="0" bIns="0" rtlCol="0"/>
            <a:lstStyle/>
            <a:p>
              <a:endParaRPr/>
            </a:p>
          </p:txBody>
        </p:sp>
        <p:sp>
          <p:nvSpPr>
            <p:cNvPr id="44" name="object 42">
              <a:extLst>
                <a:ext uri="{FF2B5EF4-FFF2-40B4-BE49-F238E27FC236}">
                  <a16:creationId xmlns:a16="http://schemas.microsoft.com/office/drawing/2014/main" id="{50EBF97E-9C99-C441-9E65-2CCBB1C1F317}"/>
                </a:ext>
              </a:extLst>
            </p:cNvPr>
            <p:cNvSpPr/>
            <p:nvPr/>
          </p:nvSpPr>
          <p:spPr>
            <a:xfrm>
              <a:off x="5068443" y="2921063"/>
              <a:ext cx="2704465" cy="4561205"/>
            </a:xfrm>
            <a:custGeom>
              <a:avLst/>
              <a:gdLst/>
              <a:ahLst/>
              <a:cxnLst/>
              <a:rect l="l" t="t" r="r" b="b"/>
              <a:pathLst>
                <a:path w="2704465" h="4561205">
                  <a:moveTo>
                    <a:pt x="1822462" y="30911"/>
                  </a:moveTo>
                  <a:lnTo>
                    <a:pt x="1821307" y="1892"/>
                  </a:lnTo>
                  <a:lnTo>
                    <a:pt x="1771357" y="914"/>
                  </a:lnTo>
                  <a:lnTo>
                    <a:pt x="1721104" y="279"/>
                  </a:lnTo>
                  <a:lnTo>
                    <a:pt x="1670596" y="0"/>
                  </a:lnTo>
                  <a:lnTo>
                    <a:pt x="1619859" y="38"/>
                  </a:lnTo>
                  <a:lnTo>
                    <a:pt x="1568932" y="393"/>
                  </a:lnTo>
                  <a:lnTo>
                    <a:pt x="1517840" y="1054"/>
                  </a:lnTo>
                  <a:lnTo>
                    <a:pt x="1466621" y="2006"/>
                  </a:lnTo>
                  <a:lnTo>
                    <a:pt x="1415300" y="3225"/>
                  </a:lnTo>
                  <a:lnTo>
                    <a:pt x="1363929" y="4724"/>
                  </a:lnTo>
                  <a:lnTo>
                    <a:pt x="1312583" y="6477"/>
                  </a:lnTo>
                  <a:lnTo>
                    <a:pt x="1261275" y="8470"/>
                  </a:lnTo>
                  <a:lnTo>
                    <a:pt x="1210056" y="10680"/>
                  </a:lnTo>
                  <a:lnTo>
                    <a:pt x="1158938" y="13119"/>
                  </a:lnTo>
                  <a:lnTo>
                    <a:pt x="1107973" y="15760"/>
                  </a:lnTo>
                  <a:lnTo>
                    <a:pt x="1057173" y="18605"/>
                  </a:lnTo>
                  <a:lnTo>
                    <a:pt x="1006576" y="21628"/>
                  </a:lnTo>
                  <a:lnTo>
                    <a:pt x="956221" y="24815"/>
                  </a:lnTo>
                  <a:lnTo>
                    <a:pt x="906132" y="28168"/>
                  </a:lnTo>
                  <a:lnTo>
                    <a:pt x="856348" y="31661"/>
                  </a:lnTo>
                  <a:lnTo>
                    <a:pt x="856894" y="60680"/>
                  </a:lnTo>
                  <a:lnTo>
                    <a:pt x="906957" y="57150"/>
                  </a:lnTo>
                  <a:lnTo>
                    <a:pt x="957275" y="53784"/>
                  </a:lnTo>
                  <a:lnTo>
                    <a:pt x="1007821" y="50571"/>
                  </a:lnTo>
                  <a:lnTo>
                    <a:pt x="1058545" y="47523"/>
                  </a:lnTo>
                  <a:lnTo>
                    <a:pt x="1109446" y="44665"/>
                  </a:lnTo>
                  <a:lnTo>
                    <a:pt x="1160462" y="42011"/>
                  </a:lnTo>
                  <a:lnTo>
                    <a:pt x="1211567" y="39560"/>
                  </a:lnTo>
                  <a:lnTo>
                    <a:pt x="1262722" y="37338"/>
                  </a:lnTo>
                  <a:lnTo>
                    <a:pt x="1313903" y="35344"/>
                  </a:lnTo>
                  <a:lnTo>
                    <a:pt x="1365072" y="33604"/>
                  </a:lnTo>
                  <a:lnTo>
                    <a:pt x="1416342" y="32105"/>
                  </a:lnTo>
                  <a:lnTo>
                    <a:pt x="1467586" y="30886"/>
                  </a:lnTo>
                  <a:lnTo>
                    <a:pt x="1518754" y="29946"/>
                  </a:lnTo>
                  <a:lnTo>
                    <a:pt x="1569821" y="29298"/>
                  </a:lnTo>
                  <a:lnTo>
                    <a:pt x="1620761" y="28956"/>
                  </a:lnTo>
                  <a:lnTo>
                    <a:pt x="1671523" y="28943"/>
                  </a:lnTo>
                  <a:lnTo>
                    <a:pt x="1722081" y="29248"/>
                  </a:lnTo>
                  <a:lnTo>
                    <a:pt x="1772399" y="29895"/>
                  </a:lnTo>
                  <a:lnTo>
                    <a:pt x="1822462" y="30911"/>
                  </a:lnTo>
                  <a:close/>
                </a:path>
                <a:path w="2704465" h="4561205">
                  <a:moveTo>
                    <a:pt x="1824520" y="106514"/>
                  </a:moveTo>
                  <a:lnTo>
                    <a:pt x="1823834" y="77609"/>
                  </a:lnTo>
                  <a:lnTo>
                    <a:pt x="1771789" y="77787"/>
                  </a:lnTo>
                  <a:lnTo>
                    <a:pt x="1720049" y="78270"/>
                  </a:lnTo>
                  <a:lnTo>
                    <a:pt x="1668767" y="79057"/>
                  </a:lnTo>
                  <a:lnTo>
                    <a:pt x="1618068" y="80187"/>
                  </a:lnTo>
                  <a:lnTo>
                    <a:pt x="1568094" y="81686"/>
                  </a:lnTo>
                  <a:lnTo>
                    <a:pt x="1518983" y="83578"/>
                  </a:lnTo>
                  <a:lnTo>
                    <a:pt x="1470875" y="85890"/>
                  </a:lnTo>
                  <a:lnTo>
                    <a:pt x="1423898" y="88646"/>
                  </a:lnTo>
                  <a:lnTo>
                    <a:pt x="1324724" y="95681"/>
                  </a:lnTo>
                  <a:lnTo>
                    <a:pt x="1271892" y="98933"/>
                  </a:lnTo>
                  <a:lnTo>
                    <a:pt x="1219631" y="101701"/>
                  </a:lnTo>
                  <a:lnTo>
                    <a:pt x="1167853" y="104051"/>
                  </a:lnTo>
                  <a:lnTo>
                    <a:pt x="1116482" y="106070"/>
                  </a:lnTo>
                  <a:lnTo>
                    <a:pt x="1065428" y="107848"/>
                  </a:lnTo>
                  <a:lnTo>
                    <a:pt x="857923" y="114287"/>
                  </a:lnTo>
                  <a:lnTo>
                    <a:pt x="858469" y="143179"/>
                  </a:lnTo>
                  <a:lnTo>
                    <a:pt x="1067384" y="136702"/>
                  </a:lnTo>
                  <a:lnTo>
                    <a:pt x="1118870" y="134912"/>
                  </a:lnTo>
                  <a:lnTo>
                    <a:pt x="1170609" y="132880"/>
                  </a:lnTo>
                  <a:lnTo>
                    <a:pt x="1222667" y="130517"/>
                  </a:lnTo>
                  <a:lnTo>
                    <a:pt x="1275105" y="127762"/>
                  </a:lnTo>
                  <a:lnTo>
                    <a:pt x="1327988" y="124510"/>
                  </a:lnTo>
                  <a:lnTo>
                    <a:pt x="1426870" y="117487"/>
                  </a:lnTo>
                  <a:lnTo>
                    <a:pt x="1473644" y="114757"/>
                  </a:lnTo>
                  <a:lnTo>
                    <a:pt x="1521523" y="112445"/>
                  </a:lnTo>
                  <a:lnTo>
                    <a:pt x="1570367" y="110566"/>
                  </a:lnTo>
                  <a:lnTo>
                    <a:pt x="1620062" y="109067"/>
                  </a:lnTo>
                  <a:lnTo>
                    <a:pt x="1670456" y="107950"/>
                  </a:lnTo>
                  <a:lnTo>
                    <a:pt x="1721421" y="107162"/>
                  </a:lnTo>
                  <a:lnTo>
                    <a:pt x="1772831" y="106692"/>
                  </a:lnTo>
                  <a:lnTo>
                    <a:pt x="1824520" y="106514"/>
                  </a:lnTo>
                  <a:close/>
                </a:path>
                <a:path w="2704465" h="4561205">
                  <a:moveTo>
                    <a:pt x="1826475" y="210235"/>
                  </a:moveTo>
                  <a:lnTo>
                    <a:pt x="1825993" y="181343"/>
                  </a:lnTo>
                  <a:lnTo>
                    <a:pt x="1778787" y="181749"/>
                  </a:lnTo>
                  <a:lnTo>
                    <a:pt x="1730667" y="182575"/>
                  </a:lnTo>
                  <a:lnTo>
                    <a:pt x="1680895" y="183946"/>
                  </a:lnTo>
                  <a:lnTo>
                    <a:pt x="1628711" y="185978"/>
                  </a:lnTo>
                  <a:lnTo>
                    <a:pt x="1573390" y="188798"/>
                  </a:lnTo>
                  <a:lnTo>
                    <a:pt x="1514182" y="192519"/>
                  </a:lnTo>
                  <a:lnTo>
                    <a:pt x="1481886" y="194665"/>
                  </a:lnTo>
                  <a:lnTo>
                    <a:pt x="1444980" y="196951"/>
                  </a:lnTo>
                  <a:lnTo>
                    <a:pt x="1403908" y="199364"/>
                  </a:lnTo>
                  <a:lnTo>
                    <a:pt x="1359115" y="201853"/>
                  </a:lnTo>
                  <a:lnTo>
                    <a:pt x="1311021" y="204381"/>
                  </a:lnTo>
                  <a:lnTo>
                    <a:pt x="1260068" y="206933"/>
                  </a:lnTo>
                  <a:lnTo>
                    <a:pt x="1206703" y="209461"/>
                  </a:lnTo>
                  <a:lnTo>
                    <a:pt x="1151343" y="211924"/>
                  </a:lnTo>
                  <a:lnTo>
                    <a:pt x="1094422" y="214299"/>
                  </a:lnTo>
                  <a:lnTo>
                    <a:pt x="1036396" y="216547"/>
                  </a:lnTo>
                  <a:lnTo>
                    <a:pt x="977696" y="218630"/>
                  </a:lnTo>
                  <a:lnTo>
                    <a:pt x="918743" y="220522"/>
                  </a:lnTo>
                  <a:lnTo>
                    <a:pt x="859980" y="222173"/>
                  </a:lnTo>
                  <a:lnTo>
                    <a:pt x="860552" y="251053"/>
                  </a:lnTo>
                  <a:lnTo>
                    <a:pt x="919619" y="249389"/>
                  </a:lnTo>
                  <a:lnTo>
                    <a:pt x="978865" y="247510"/>
                  </a:lnTo>
                  <a:lnTo>
                    <a:pt x="1037844" y="245427"/>
                  </a:lnTo>
                  <a:lnTo>
                    <a:pt x="1096124" y="243179"/>
                  </a:lnTo>
                  <a:lnTo>
                    <a:pt x="1153261" y="240792"/>
                  </a:lnTo>
                  <a:lnTo>
                    <a:pt x="1208824" y="238328"/>
                  </a:lnTo>
                  <a:lnTo>
                    <a:pt x="1262367" y="235800"/>
                  </a:lnTo>
                  <a:lnTo>
                    <a:pt x="1313484" y="233248"/>
                  </a:lnTo>
                  <a:lnTo>
                    <a:pt x="1361706" y="230708"/>
                  </a:lnTo>
                  <a:lnTo>
                    <a:pt x="1406613" y="228206"/>
                  </a:lnTo>
                  <a:lnTo>
                    <a:pt x="1447761" y="225793"/>
                  </a:lnTo>
                  <a:lnTo>
                    <a:pt x="1517053" y="221361"/>
                  </a:lnTo>
                  <a:lnTo>
                    <a:pt x="1575879" y="217652"/>
                  </a:lnTo>
                  <a:lnTo>
                    <a:pt x="1630819" y="214845"/>
                  </a:lnTo>
                  <a:lnTo>
                    <a:pt x="1682610" y="212826"/>
                  </a:lnTo>
                  <a:lnTo>
                    <a:pt x="1731987" y="211467"/>
                  </a:lnTo>
                  <a:lnTo>
                    <a:pt x="1779689" y="210642"/>
                  </a:lnTo>
                  <a:lnTo>
                    <a:pt x="1826475" y="210235"/>
                  </a:lnTo>
                  <a:close/>
                </a:path>
                <a:path w="2704465" h="4561205">
                  <a:moveTo>
                    <a:pt x="1827822" y="300951"/>
                  </a:moveTo>
                  <a:lnTo>
                    <a:pt x="1827428" y="272059"/>
                  </a:lnTo>
                  <a:lnTo>
                    <a:pt x="1774761" y="273037"/>
                  </a:lnTo>
                  <a:lnTo>
                    <a:pt x="1669427" y="275323"/>
                  </a:lnTo>
                  <a:lnTo>
                    <a:pt x="1564157" y="278053"/>
                  </a:lnTo>
                  <a:lnTo>
                    <a:pt x="1511528" y="279603"/>
                  </a:lnTo>
                  <a:lnTo>
                    <a:pt x="1458912" y="281292"/>
                  </a:lnTo>
                  <a:lnTo>
                    <a:pt x="1406321" y="283095"/>
                  </a:lnTo>
                  <a:lnTo>
                    <a:pt x="1353731" y="285038"/>
                  </a:lnTo>
                  <a:lnTo>
                    <a:pt x="1301165" y="287134"/>
                  </a:lnTo>
                  <a:lnTo>
                    <a:pt x="1248600" y="289369"/>
                  </a:lnTo>
                  <a:lnTo>
                    <a:pt x="1196060" y="291744"/>
                  </a:lnTo>
                  <a:lnTo>
                    <a:pt x="1143546" y="294284"/>
                  </a:lnTo>
                  <a:lnTo>
                    <a:pt x="1107579" y="295808"/>
                  </a:lnTo>
                  <a:lnTo>
                    <a:pt x="1066660" y="297091"/>
                  </a:lnTo>
                  <a:lnTo>
                    <a:pt x="1021207" y="298145"/>
                  </a:lnTo>
                  <a:lnTo>
                    <a:pt x="971600" y="299021"/>
                  </a:lnTo>
                  <a:lnTo>
                    <a:pt x="918222" y="299745"/>
                  </a:lnTo>
                  <a:lnTo>
                    <a:pt x="861491" y="300342"/>
                  </a:lnTo>
                  <a:lnTo>
                    <a:pt x="862025" y="329222"/>
                  </a:lnTo>
                  <a:lnTo>
                    <a:pt x="919048" y="328612"/>
                  </a:lnTo>
                  <a:lnTo>
                    <a:pt x="972680" y="327888"/>
                  </a:lnTo>
                  <a:lnTo>
                    <a:pt x="1022540" y="327012"/>
                  </a:lnTo>
                  <a:lnTo>
                    <a:pt x="1068222" y="325958"/>
                  </a:lnTo>
                  <a:lnTo>
                    <a:pt x="1109357" y="324662"/>
                  </a:lnTo>
                  <a:lnTo>
                    <a:pt x="1198016" y="320598"/>
                  </a:lnTo>
                  <a:lnTo>
                    <a:pt x="1250505" y="318223"/>
                  </a:lnTo>
                  <a:lnTo>
                    <a:pt x="1302981" y="315988"/>
                  </a:lnTo>
                  <a:lnTo>
                    <a:pt x="1355471" y="313905"/>
                  </a:lnTo>
                  <a:lnTo>
                    <a:pt x="1407960" y="311962"/>
                  </a:lnTo>
                  <a:lnTo>
                    <a:pt x="1460436" y="310146"/>
                  </a:lnTo>
                  <a:lnTo>
                    <a:pt x="1512925" y="308470"/>
                  </a:lnTo>
                  <a:lnTo>
                    <a:pt x="1565414" y="306933"/>
                  </a:lnTo>
                  <a:lnTo>
                    <a:pt x="1617891" y="305498"/>
                  </a:lnTo>
                  <a:lnTo>
                    <a:pt x="1722856" y="303009"/>
                  </a:lnTo>
                  <a:lnTo>
                    <a:pt x="1827822" y="300951"/>
                  </a:lnTo>
                  <a:close/>
                </a:path>
                <a:path w="2704465" h="4561205">
                  <a:moveTo>
                    <a:pt x="1828965" y="392188"/>
                  </a:moveTo>
                  <a:lnTo>
                    <a:pt x="1828622" y="363258"/>
                  </a:lnTo>
                  <a:lnTo>
                    <a:pt x="1774405" y="364528"/>
                  </a:lnTo>
                  <a:lnTo>
                    <a:pt x="1720532" y="365467"/>
                  </a:lnTo>
                  <a:lnTo>
                    <a:pt x="1666951" y="366115"/>
                  </a:lnTo>
                  <a:lnTo>
                    <a:pt x="1613598" y="366534"/>
                  </a:lnTo>
                  <a:lnTo>
                    <a:pt x="1560423" y="366801"/>
                  </a:lnTo>
                  <a:lnTo>
                    <a:pt x="1405267" y="367118"/>
                  </a:lnTo>
                  <a:lnTo>
                    <a:pt x="1306906" y="367449"/>
                  </a:lnTo>
                  <a:lnTo>
                    <a:pt x="1257528" y="367804"/>
                  </a:lnTo>
                  <a:lnTo>
                    <a:pt x="1207960" y="368325"/>
                  </a:lnTo>
                  <a:lnTo>
                    <a:pt x="1158163" y="369074"/>
                  </a:lnTo>
                  <a:lnTo>
                    <a:pt x="1108087" y="370078"/>
                  </a:lnTo>
                  <a:lnTo>
                    <a:pt x="1057681" y="371398"/>
                  </a:lnTo>
                  <a:lnTo>
                    <a:pt x="1006906" y="373075"/>
                  </a:lnTo>
                  <a:lnTo>
                    <a:pt x="955713" y="375158"/>
                  </a:lnTo>
                  <a:lnTo>
                    <a:pt x="904062" y="377672"/>
                  </a:lnTo>
                  <a:lnTo>
                    <a:pt x="863003" y="379780"/>
                  </a:lnTo>
                  <a:lnTo>
                    <a:pt x="863549" y="408724"/>
                  </a:lnTo>
                  <a:lnTo>
                    <a:pt x="957656" y="404012"/>
                  </a:lnTo>
                  <a:lnTo>
                    <a:pt x="1008634" y="401942"/>
                  </a:lnTo>
                  <a:lnTo>
                    <a:pt x="1059192" y="400278"/>
                  </a:lnTo>
                  <a:lnTo>
                    <a:pt x="1109383" y="398957"/>
                  </a:lnTo>
                  <a:lnTo>
                    <a:pt x="1159243" y="397954"/>
                  </a:lnTo>
                  <a:lnTo>
                    <a:pt x="1208836" y="397217"/>
                  </a:lnTo>
                  <a:lnTo>
                    <a:pt x="1258189" y="396697"/>
                  </a:lnTo>
                  <a:lnTo>
                    <a:pt x="1307350" y="396354"/>
                  </a:lnTo>
                  <a:lnTo>
                    <a:pt x="1356385" y="396138"/>
                  </a:lnTo>
                  <a:lnTo>
                    <a:pt x="1507286" y="395846"/>
                  </a:lnTo>
                  <a:lnTo>
                    <a:pt x="1613700" y="395452"/>
                  </a:lnTo>
                  <a:lnTo>
                    <a:pt x="1667116" y="395020"/>
                  </a:lnTo>
                  <a:lnTo>
                    <a:pt x="1720773" y="394373"/>
                  </a:lnTo>
                  <a:lnTo>
                    <a:pt x="1774698" y="393446"/>
                  </a:lnTo>
                  <a:lnTo>
                    <a:pt x="1828965" y="392188"/>
                  </a:lnTo>
                  <a:close/>
                </a:path>
                <a:path w="2704465" h="4561205">
                  <a:moveTo>
                    <a:pt x="1829930" y="476097"/>
                  </a:moveTo>
                  <a:lnTo>
                    <a:pt x="1829600" y="447167"/>
                  </a:lnTo>
                  <a:lnTo>
                    <a:pt x="1781238" y="447205"/>
                  </a:lnTo>
                  <a:lnTo>
                    <a:pt x="1731619" y="447484"/>
                  </a:lnTo>
                  <a:lnTo>
                    <a:pt x="1680984" y="448017"/>
                  </a:lnTo>
                  <a:lnTo>
                    <a:pt x="1629537" y="448779"/>
                  </a:lnTo>
                  <a:lnTo>
                    <a:pt x="1577492" y="449757"/>
                  </a:lnTo>
                  <a:lnTo>
                    <a:pt x="1525066" y="450938"/>
                  </a:lnTo>
                  <a:lnTo>
                    <a:pt x="1471180" y="452335"/>
                  </a:lnTo>
                  <a:lnTo>
                    <a:pt x="1417383" y="453910"/>
                  </a:lnTo>
                  <a:lnTo>
                    <a:pt x="1363929" y="455663"/>
                  </a:lnTo>
                  <a:lnTo>
                    <a:pt x="1311021" y="457568"/>
                  </a:lnTo>
                  <a:lnTo>
                    <a:pt x="1258912" y="459613"/>
                  </a:lnTo>
                  <a:lnTo>
                    <a:pt x="1207833" y="461784"/>
                  </a:lnTo>
                  <a:lnTo>
                    <a:pt x="1158024" y="464058"/>
                  </a:lnTo>
                  <a:lnTo>
                    <a:pt x="1109713" y="466432"/>
                  </a:lnTo>
                  <a:lnTo>
                    <a:pt x="1063129" y="468896"/>
                  </a:lnTo>
                  <a:lnTo>
                    <a:pt x="1018501" y="471424"/>
                  </a:lnTo>
                  <a:lnTo>
                    <a:pt x="976083" y="473989"/>
                  </a:lnTo>
                  <a:lnTo>
                    <a:pt x="864933" y="481228"/>
                  </a:lnTo>
                  <a:lnTo>
                    <a:pt x="865479" y="510209"/>
                  </a:lnTo>
                  <a:lnTo>
                    <a:pt x="978814" y="502831"/>
                  </a:lnTo>
                  <a:lnTo>
                    <a:pt x="1021232" y="500253"/>
                  </a:lnTo>
                  <a:lnTo>
                    <a:pt x="1065796" y="497725"/>
                  </a:lnTo>
                  <a:lnTo>
                    <a:pt x="1112304" y="495274"/>
                  </a:lnTo>
                  <a:lnTo>
                    <a:pt x="1160500" y="492899"/>
                  </a:lnTo>
                  <a:lnTo>
                    <a:pt x="1210170" y="490626"/>
                  </a:lnTo>
                  <a:lnTo>
                    <a:pt x="1261059" y="488467"/>
                  </a:lnTo>
                  <a:lnTo>
                    <a:pt x="1312938" y="486422"/>
                  </a:lnTo>
                  <a:lnTo>
                    <a:pt x="1365592" y="484530"/>
                  </a:lnTo>
                  <a:lnTo>
                    <a:pt x="1418767" y="482777"/>
                  </a:lnTo>
                  <a:lnTo>
                    <a:pt x="1472247" y="481203"/>
                  </a:lnTo>
                  <a:lnTo>
                    <a:pt x="1525778" y="479818"/>
                  </a:lnTo>
                  <a:lnTo>
                    <a:pt x="1578089" y="478650"/>
                  </a:lnTo>
                  <a:lnTo>
                    <a:pt x="1630045" y="477672"/>
                  </a:lnTo>
                  <a:lnTo>
                    <a:pt x="1681429" y="476923"/>
                  </a:lnTo>
                  <a:lnTo>
                    <a:pt x="1732013" y="476402"/>
                  </a:lnTo>
                  <a:lnTo>
                    <a:pt x="1781581" y="476123"/>
                  </a:lnTo>
                  <a:lnTo>
                    <a:pt x="1829930" y="476097"/>
                  </a:lnTo>
                  <a:close/>
                </a:path>
                <a:path w="2704465" h="4561205">
                  <a:moveTo>
                    <a:pt x="2703944" y="4474400"/>
                  </a:moveTo>
                  <a:lnTo>
                    <a:pt x="2415489" y="4474705"/>
                  </a:lnTo>
                  <a:lnTo>
                    <a:pt x="2359672" y="4474921"/>
                  </a:lnTo>
                  <a:lnTo>
                    <a:pt x="2307183" y="4475327"/>
                  </a:lnTo>
                  <a:lnTo>
                    <a:pt x="2258504" y="4476000"/>
                  </a:lnTo>
                  <a:lnTo>
                    <a:pt x="2214105" y="4476991"/>
                  </a:lnTo>
                  <a:lnTo>
                    <a:pt x="2174456" y="4478388"/>
                  </a:lnTo>
                  <a:lnTo>
                    <a:pt x="2091194" y="4483341"/>
                  </a:lnTo>
                  <a:lnTo>
                    <a:pt x="2042375" y="4486211"/>
                  </a:lnTo>
                  <a:lnTo>
                    <a:pt x="1993544" y="4488840"/>
                  </a:lnTo>
                  <a:lnTo>
                    <a:pt x="1944725" y="4491240"/>
                  </a:lnTo>
                  <a:lnTo>
                    <a:pt x="1895894" y="4493412"/>
                  </a:lnTo>
                  <a:lnTo>
                    <a:pt x="1847062" y="4495381"/>
                  </a:lnTo>
                  <a:lnTo>
                    <a:pt x="1798243" y="4497146"/>
                  </a:lnTo>
                  <a:lnTo>
                    <a:pt x="1749412" y="4498708"/>
                  </a:lnTo>
                  <a:lnTo>
                    <a:pt x="1700580" y="4500092"/>
                  </a:lnTo>
                  <a:lnTo>
                    <a:pt x="1651736" y="4501273"/>
                  </a:lnTo>
                  <a:lnTo>
                    <a:pt x="1602905" y="4502302"/>
                  </a:lnTo>
                  <a:lnTo>
                    <a:pt x="1554073" y="4503153"/>
                  </a:lnTo>
                  <a:lnTo>
                    <a:pt x="1505229" y="4503839"/>
                  </a:lnTo>
                  <a:lnTo>
                    <a:pt x="1456372" y="4504372"/>
                  </a:lnTo>
                  <a:lnTo>
                    <a:pt x="1407502" y="4504766"/>
                  </a:lnTo>
                  <a:lnTo>
                    <a:pt x="1358607" y="4505033"/>
                  </a:lnTo>
                  <a:lnTo>
                    <a:pt x="1309725" y="4505160"/>
                  </a:lnTo>
                  <a:lnTo>
                    <a:pt x="1260817" y="4505172"/>
                  </a:lnTo>
                  <a:lnTo>
                    <a:pt x="1162989" y="4504868"/>
                  </a:lnTo>
                  <a:lnTo>
                    <a:pt x="1065136" y="4504182"/>
                  </a:lnTo>
                  <a:lnTo>
                    <a:pt x="967270" y="4503166"/>
                  </a:lnTo>
                  <a:lnTo>
                    <a:pt x="914184" y="4502810"/>
                  </a:lnTo>
                  <a:lnTo>
                    <a:pt x="860691" y="4502950"/>
                  </a:lnTo>
                  <a:lnTo>
                    <a:pt x="806843" y="4503496"/>
                  </a:lnTo>
                  <a:lnTo>
                    <a:pt x="752665" y="4504360"/>
                  </a:lnTo>
                  <a:lnTo>
                    <a:pt x="698233" y="4505490"/>
                  </a:lnTo>
                  <a:lnTo>
                    <a:pt x="481761" y="4510735"/>
                  </a:lnTo>
                  <a:lnTo>
                    <a:pt x="428193" y="4511840"/>
                  </a:lnTo>
                  <a:lnTo>
                    <a:pt x="374662" y="4512729"/>
                  </a:lnTo>
                  <a:lnTo>
                    <a:pt x="321208" y="4513313"/>
                  </a:lnTo>
                  <a:lnTo>
                    <a:pt x="267868" y="4513529"/>
                  </a:lnTo>
                  <a:lnTo>
                    <a:pt x="214693" y="4513288"/>
                  </a:lnTo>
                  <a:lnTo>
                    <a:pt x="161721" y="4512526"/>
                  </a:lnTo>
                  <a:lnTo>
                    <a:pt x="129984" y="4512983"/>
                  </a:lnTo>
                  <a:lnTo>
                    <a:pt x="94411" y="4515307"/>
                  </a:lnTo>
                  <a:lnTo>
                    <a:pt x="55676" y="4519142"/>
                  </a:lnTo>
                  <a:lnTo>
                    <a:pt x="14439" y="4524133"/>
                  </a:lnTo>
                  <a:lnTo>
                    <a:pt x="14782" y="4532985"/>
                  </a:lnTo>
                  <a:lnTo>
                    <a:pt x="15430" y="4540872"/>
                  </a:lnTo>
                  <a:lnTo>
                    <a:pt x="16446" y="4550245"/>
                  </a:lnTo>
                  <a:lnTo>
                    <a:pt x="17830" y="4561129"/>
                  </a:lnTo>
                  <a:lnTo>
                    <a:pt x="58331" y="4556214"/>
                  </a:lnTo>
                  <a:lnTo>
                    <a:pt x="96227" y="4552442"/>
                  </a:lnTo>
                  <a:lnTo>
                    <a:pt x="130848" y="4550156"/>
                  </a:lnTo>
                  <a:lnTo>
                    <a:pt x="161467" y="4549686"/>
                  </a:lnTo>
                  <a:lnTo>
                    <a:pt x="214503" y="4550448"/>
                  </a:lnTo>
                  <a:lnTo>
                    <a:pt x="267779" y="4550689"/>
                  </a:lnTo>
                  <a:lnTo>
                    <a:pt x="321233" y="4550473"/>
                  </a:lnTo>
                  <a:lnTo>
                    <a:pt x="374827" y="4549876"/>
                  </a:lnTo>
                  <a:lnTo>
                    <a:pt x="428510" y="4548987"/>
                  </a:lnTo>
                  <a:lnTo>
                    <a:pt x="482244" y="4547870"/>
                  </a:lnTo>
                  <a:lnTo>
                    <a:pt x="698766" y="4542625"/>
                  </a:lnTo>
                  <a:lnTo>
                    <a:pt x="753059" y="4541507"/>
                  </a:lnTo>
                  <a:lnTo>
                    <a:pt x="807097" y="4540643"/>
                  </a:lnTo>
                  <a:lnTo>
                    <a:pt x="860844" y="4540097"/>
                  </a:lnTo>
                  <a:lnTo>
                    <a:pt x="914234" y="4539958"/>
                  </a:lnTo>
                  <a:lnTo>
                    <a:pt x="967244" y="4540313"/>
                  </a:lnTo>
                  <a:lnTo>
                    <a:pt x="1017168" y="4540872"/>
                  </a:lnTo>
                  <a:lnTo>
                    <a:pt x="1117028" y="4541748"/>
                  </a:lnTo>
                  <a:lnTo>
                    <a:pt x="1216914" y="4542244"/>
                  </a:lnTo>
                  <a:lnTo>
                    <a:pt x="1316824" y="4542294"/>
                  </a:lnTo>
                  <a:lnTo>
                    <a:pt x="1366786" y="4542142"/>
                  </a:lnTo>
                  <a:lnTo>
                    <a:pt x="1416761" y="4541850"/>
                  </a:lnTo>
                  <a:lnTo>
                    <a:pt x="1466723" y="4541418"/>
                  </a:lnTo>
                  <a:lnTo>
                    <a:pt x="1516710" y="4540847"/>
                  </a:lnTo>
                  <a:lnTo>
                    <a:pt x="1565478" y="4539589"/>
                  </a:lnTo>
                  <a:lnTo>
                    <a:pt x="1663306" y="4537392"/>
                  </a:lnTo>
                  <a:lnTo>
                    <a:pt x="1761451" y="4535525"/>
                  </a:lnTo>
                  <a:lnTo>
                    <a:pt x="1815871" y="4533722"/>
                  </a:lnTo>
                  <a:lnTo>
                    <a:pt x="1870265" y="4531665"/>
                  </a:lnTo>
                  <a:lnTo>
                    <a:pt x="1924646" y="4529353"/>
                  </a:lnTo>
                  <a:lnTo>
                    <a:pt x="1979002" y="4526788"/>
                  </a:lnTo>
                  <a:lnTo>
                    <a:pt x="2033333" y="4523930"/>
                  </a:lnTo>
                  <a:lnTo>
                    <a:pt x="2087651" y="4520793"/>
                  </a:lnTo>
                  <a:lnTo>
                    <a:pt x="2141944" y="4517352"/>
                  </a:lnTo>
                  <a:lnTo>
                    <a:pt x="2176183" y="4515510"/>
                  </a:lnTo>
                  <a:lnTo>
                    <a:pt x="2215642" y="4514126"/>
                  </a:lnTo>
                  <a:lnTo>
                    <a:pt x="2259850" y="4513135"/>
                  </a:lnTo>
                  <a:lnTo>
                    <a:pt x="2308314" y="4512475"/>
                  </a:lnTo>
                  <a:lnTo>
                    <a:pt x="2360587" y="4512068"/>
                  </a:lnTo>
                  <a:lnTo>
                    <a:pt x="2416175" y="4511865"/>
                  </a:lnTo>
                  <a:lnTo>
                    <a:pt x="2703944" y="4511548"/>
                  </a:lnTo>
                  <a:lnTo>
                    <a:pt x="2703944" y="4474400"/>
                  </a:lnTo>
                  <a:close/>
                </a:path>
                <a:path w="2704465" h="4561205">
                  <a:moveTo>
                    <a:pt x="2703944" y="4003471"/>
                  </a:moveTo>
                  <a:lnTo>
                    <a:pt x="2640990" y="4004487"/>
                  </a:lnTo>
                  <a:lnTo>
                    <a:pt x="2581211" y="4006304"/>
                  </a:lnTo>
                  <a:lnTo>
                    <a:pt x="2515247" y="4011244"/>
                  </a:lnTo>
                  <a:lnTo>
                    <a:pt x="2467660" y="4014355"/>
                  </a:lnTo>
                  <a:lnTo>
                    <a:pt x="2420391" y="4016895"/>
                  </a:lnTo>
                  <a:lnTo>
                    <a:pt x="2373325" y="4019016"/>
                  </a:lnTo>
                  <a:lnTo>
                    <a:pt x="2326373" y="4020858"/>
                  </a:lnTo>
                  <a:lnTo>
                    <a:pt x="2230526" y="4024325"/>
                  </a:lnTo>
                  <a:lnTo>
                    <a:pt x="2181453" y="4026268"/>
                  </a:lnTo>
                  <a:lnTo>
                    <a:pt x="2132152" y="4028503"/>
                  </a:lnTo>
                  <a:lnTo>
                    <a:pt x="2082546" y="4031208"/>
                  </a:lnTo>
                  <a:lnTo>
                    <a:pt x="2032558" y="4034536"/>
                  </a:lnTo>
                  <a:lnTo>
                    <a:pt x="1982114" y="4038625"/>
                  </a:lnTo>
                  <a:lnTo>
                    <a:pt x="1931149" y="4043654"/>
                  </a:lnTo>
                  <a:lnTo>
                    <a:pt x="1883537" y="4048201"/>
                  </a:lnTo>
                  <a:lnTo>
                    <a:pt x="1834349" y="4051820"/>
                  </a:lnTo>
                  <a:lnTo>
                    <a:pt x="1783791" y="4054576"/>
                  </a:lnTo>
                  <a:lnTo>
                    <a:pt x="1732102" y="4056519"/>
                  </a:lnTo>
                  <a:lnTo>
                    <a:pt x="1679486" y="4057726"/>
                  </a:lnTo>
                  <a:lnTo>
                    <a:pt x="1626171" y="4058247"/>
                  </a:lnTo>
                  <a:lnTo>
                    <a:pt x="1572374" y="4058170"/>
                  </a:lnTo>
                  <a:lnTo>
                    <a:pt x="1518310" y="4057535"/>
                  </a:lnTo>
                  <a:lnTo>
                    <a:pt x="1464246" y="4056418"/>
                  </a:lnTo>
                  <a:lnTo>
                    <a:pt x="1410284" y="4054881"/>
                  </a:lnTo>
                  <a:lnTo>
                    <a:pt x="1356626" y="4052976"/>
                  </a:lnTo>
                  <a:lnTo>
                    <a:pt x="1303515" y="4050792"/>
                  </a:lnTo>
                  <a:lnTo>
                    <a:pt x="1251204" y="4048366"/>
                  </a:lnTo>
                  <a:lnTo>
                    <a:pt x="1199896" y="4045788"/>
                  </a:lnTo>
                  <a:lnTo>
                    <a:pt x="1149832" y="4043095"/>
                  </a:lnTo>
                  <a:lnTo>
                    <a:pt x="1065949" y="4038435"/>
                  </a:lnTo>
                  <a:lnTo>
                    <a:pt x="1024318" y="4036301"/>
                  </a:lnTo>
                  <a:lnTo>
                    <a:pt x="977265" y="4034040"/>
                  </a:lnTo>
                  <a:lnTo>
                    <a:pt x="925715" y="4031767"/>
                  </a:lnTo>
                  <a:lnTo>
                    <a:pt x="870585" y="4029519"/>
                  </a:lnTo>
                  <a:lnTo>
                    <a:pt x="812787" y="4027411"/>
                  </a:lnTo>
                  <a:lnTo>
                    <a:pt x="753224" y="4025519"/>
                  </a:lnTo>
                  <a:lnTo>
                    <a:pt x="692823" y="4023906"/>
                  </a:lnTo>
                  <a:lnTo>
                    <a:pt x="632485" y="4022674"/>
                  </a:lnTo>
                  <a:lnTo>
                    <a:pt x="573125" y="4021886"/>
                  </a:lnTo>
                  <a:lnTo>
                    <a:pt x="511886" y="4021645"/>
                  </a:lnTo>
                  <a:lnTo>
                    <a:pt x="453974" y="4022115"/>
                  </a:lnTo>
                  <a:lnTo>
                    <a:pt x="400481" y="4023398"/>
                  </a:lnTo>
                  <a:lnTo>
                    <a:pt x="352539" y="4025582"/>
                  </a:lnTo>
                  <a:lnTo>
                    <a:pt x="311264" y="4028770"/>
                  </a:lnTo>
                  <a:lnTo>
                    <a:pt x="251612" y="4037507"/>
                  </a:lnTo>
                  <a:lnTo>
                    <a:pt x="126238" y="4059517"/>
                  </a:lnTo>
                  <a:lnTo>
                    <a:pt x="84683" y="4066590"/>
                  </a:lnTo>
                  <a:lnTo>
                    <a:pt x="44640" y="4072928"/>
                  </a:lnTo>
                  <a:lnTo>
                    <a:pt x="5156" y="4078465"/>
                  </a:lnTo>
                  <a:lnTo>
                    <a:pt x="5892" y="4115790"/>
                  </a:lnTo>
                  <a:lnTo>
                    <a:pt x="46367" y="4110164"/>
                  </a:lnTo>
                  <a:lnTo>
                    <a:pt x="87363" y="4103700"/>
                  </a:lnTo>
                  <a:lnTo>
                    <a:pt x="129895" y="4096474"/>
                  </a:lnTo>
                  <a:lnTo>
                    <a:pt x="222961" y="4080103"/>
                  </a:lnTo>
                  <a:lnTo>
                    <a:pt x="282232" y="4069994"/>
                  </a:lnTo>
                  <a:lnTo>
                    <a:pt x="355714" y="4062653"/>
                  </a:lnTo>
                  <a:lnTo>
                    <a:pt x="402920" y="4060507"/>
                  </a:lnTo>
                  <a:lnTo>
                    <a:pt x="455612" y="4059263"/>
                  </a:lnTo>
                  <a:lnTo>
                    <a:pt x="512711" y="4058805"/>
                  </a:lnTo>
                  <a:lnTo>
                    <a:pt x="573112" y="4059047"/>
                  </a:lnTo>
                  <a:lnTo>
                    <a:pt x="632053" y="4059821"/>
                  </a:lnTo>
                  <a:lnTo>
                    <a:pt x="692061" y="4061053"/>
                  </a:lnTo>
                  <a:lnTo>
                    <a:pt x="752208" y="4062666"/>
                  </a:lnTo>
                  <a:lnTo>
                    <a:pt x="811593" y="4064571"/>
                  </a:lnTo>
                  <a:lnTo>
                    <a:pt x="869276" y="4066679"/>
                  </a:lnTo>
                  <a:lnTo>
                    <a:pt x="924356" y="4068915"/>
                  </a:lnTo>
                  <a:lnTo>
                    <a:pt x="975880" y="4071201"/>
                  </a:lnTo>
                  <a:lnTo>
                    <a:pt x="1022959" y="4073461"/>
                  </a:lnTo>
                  <a:lnTo>
                    <a:pt x="1064641" y="4075595"/>
                  </a:lnTo>
                  <a:lnTo>
                    <a:pt x="1148448" y="4080268"/>
                  </a:lnTo>
                  <a:lnTo>
                    <a:pt x="1198384" y="4082948"/>
                  </a:lnTo>
                  <a:lnTo>
                    <a:pt x="1249629" y="4085526"/>
                  </a:lnTo>
                  <a:lnTo>
                    <a:pt x="1301978" y="4087939"/>
                  </a:lnTo>
                  <a:lnTo>
                    <a:pt x="1355217" y="4090124"/>
                  </a:lnTo>
                  <a:lnTo>
                    <a:pt x="1409128" y="4092016"/>
                  </a:lnTo>
                  <a:lnTo>
                    <a:pt x="1463522" y="4093565"/>
                  </a:lnTo>
                  <a:lnTo>
                    <a:pt x="1518170" y="4094683"/>
                  </a:lnTo>
                  <a:lnTo>
                    <a:pt x="1572691" y="4095318"/>
                  </a:lnTo>
                  <a:lnTo>
                    <a:pt x="1626946" y="4095407"/>
                  </a:lnTo>
                  <a:lnTo>
                    <a:pt x="1680692" y="4094886"/>
                  </a:lnTo>
                  <a:lnTo>
                    <a:pt x="1733715" y="4093667"/>
                  </a:lnTo>
                  <a:lnTo>
                    <a:pt x="1785772" y="4091724"/>
                  </a:lnTo>
                  <a:lnTo>
                    <a:pt x="1836661" y="4088955"/>
                  </a:lnTo>
                  <a:lnTo>
                    <a:pt x="1886153" y="4085323"/>
                  </a:lnTo>
                  <a:lnTo>
                    <a:pt x="1934019" y="4080751"/>
                  </a:lnTo>
                  <a:lnTo>
                    <a:pt x="1985086" y="4075722"/>
                  </a:lnTo>
                  <a:lnTo>
                    <a:pt x="2035467" y="4071620"/>
                  </a:lnTo>
                  <a:lnTo>
                    <a:pt x="2085251" y="4068305"/>
                  </a:lnTo>
                  <a:lnTo>
                    <a:pt x="2134552" y="4065600"/>
                  </a:lnTo>
                  <a:lnTo>
                    <a:pt x="2183460" y="4063377"/>
                  </a:lnTo>
                  <a:lnTo>
                    <a:pt x="2232075" y="4061447"/>
                  </a:lnTo>
                  <a:lnTo>
                    <a:pt x="2327884" y="4057980"/>
                  </a:lnTo>
                  <a:lnTo>
                    <a:pt x="2375243" y="4056126"/>
                  </a:lnTo>
                  <a:lnTo>
                    <a:pt x="2422626" y="4053992"/>
                  </a:lnTo>
                  <a:lnTo>
                    <a:pt x="2470124" y="4051439"/>
                  </a:lnTo>
                  <a:lnTo>
                    <a:pt x="2517762" y="4048341"/>
                  </a:lnTo>
                  <a:lnTo>
                    <a:pt x="2565628" y="4044531"/>
                  </a:lnTo>
                  <a:lnTo>
                    <a:pt x="2583523" y="4043426"/>
                  </a:lnTo>
                  <a:lnTo>
                    <a:pt x="2609621" y="4042448"/>
                  </a:lnTo>
                  <a:lnTo>
                    <a:pt x="2643073" y="4041622"/>
                  </a:lnTo>
                  <a:lnTo>
                    <a:pt x="2683027" y="4040898"/>
                  </a:lnTo>
                  <a:lnTo>
                    <a:pt x="2703944" y="4040632"/>
                  </a:lnTo>
                  <a:lnTo>
                    <a:pt x="2703944" y="4003471"/>
                  </a:lnTo>
                  <a:close/>
                </a:path>
                <a:path w="2704465" h="4561205">
                  <a:moveTo>
                    <a:pt x="2703944" y="3525659"/>
                  </a:moveTo>
                  <a:lnTo>
                    <a:pt x="2533154" y="3534689"/>
                  </a:lnTo>
                  <a:lnTo>
                    <a:pt x="2389517" y="3544874"/>
                  </a:lnTo>
                  <a:lnTo>
                    <a:pt x="2214537" y="3559949"/>
                  </a:lnTo>
                  <a:lnTo>
                    <a:pt x="2120925" y="3566541"/>
                  </a:lnTo>
                  <a:lnTo>
                    <a:pt x="1967712" y="3574897"/>
                  </a:lnTo>
                  <a:lnTo>
                    <a:pt x="1807210" y="3580752"/>
                  </a:lnTo>
                  <a:lnTo>
                    <a:pt x="1694929" y="3582949"/>
                  </a:lnTo>
                  <a:lnTo>
                    <a:pt x="1586547" y="3583267"/>
                  </a:lnTo>
                  <a:lnTo>
                    <a:pt x="1534795" y="3582632"/>
                  </a:lnTo>
                  <a:lnTo>
                    <a:pt x="1485214" y="3581425"/>
                  </a:lnTo>
                  <a:lnTo>
                    <a:pt x="1438160" y="3579622"/>
                  </a:lnTo>
                  <a:lnTo>
                    <a:pt x="1324965" y="3573005"/>
                  </a:lnTo>
                  <a:lnTo>
                    <a:pt x="1264119" y="3570046"/>
                  </a:lnTo>
                  <a:lnTo>
                    <a:pt x="1209802" y="3568242"/>
                  </a:lnTo>
                  <a:lnTo>
                    <a:pt x="1160272" y="3567519"/>
                  </a:lnTo>
                  <a:lnTo>
                    <a:pt x="1113777" y="3567773"/>
                  </a:lnTo>
                  <a:lnTo>
                    <a:pt x="1068616" y="3568954"/>
                  </a:lnTo>
                  <a:lnTo>
                    <a:pt x="1023023" y="3570960"/>
                  </a:lnTo>
                  <a:lnTo>
                    <a:pt x="768896" y="3588093"/>
                  </a:lnTo>
                  <a:lnTo>
                    <a:pt x="735533" y="3589794"/>
                  </a:lnTo>
                  <a:lnTo>
                    <a:pt x="695363" y="3590899"/>
                  </a:lnTo>
                  <a:lnTo>
                    <a:pt x="649185" y="3591471"/>
                  </a:lnTo>
                  <a:lnTo>
                    <a:pt x="59182" y="3587089"/>
                  </a:lnTo>
                  <a:lnTo>
                    <a:pt x="59016" y="3587051"/>
                  </a:lnTo>
                  <a:lnTo>
                    <a:pt x="43713" y="3617036"/>
                  </a:lnTo>
                  <a:lnTo>
                    <a:pt x="40005" y="3624249"/>
                  </a:lnTo>
                  <a:lnTo>
                    <a:pt x="46697" y="3624224"/>
                  </a:lnTo>
                  <a:lnTo>
                    <a:pt x="650328" y="3628618"/>
                  </a:lnTo>
                  <a:lnTo>
                    <a:pt x="696747" y="3628034"/>
                  </a:lnTo>
                  <a:lnTo>
                    <a:pt x="737184" y="3626929"/>
                  </a:lnTo>
                  <a:lnTo>
                    <a:pt x="770813" y="3625215"/>
                  </a:lnTo>
                  <a:lnTo>
                    <a:pt x="1023912" y="3608146"/>
                  </a:lnTo>
                  <a:lnTo>
                    <a:pt x="1069289" y="3606152"/>
                  </a:lnTo>
                  <a:lnTo>
                    <a:pt x="1114044" y="3604996"/>
                  </a:lnTo>
                  <a:lnTo>
                    <a:pt x="1160233" y="3604742"/>
                  </a:lnTo>
                  <a:lnTo>
                    <a:pt x="1209471" y="3605479"/>
                  </a:lnTo>
                  <a:lnTo>
                    <a:pt x="1263484" y="3607270"/>
                  </a:lnTo>
                  <a:lnTo>
                    <a:pt x="1323987" y="3610203"/>
                  </a:lnTo>
                  <a:lnTo>
                    <a:pt x="1436903" y="3616795"/>
                  </a:lnTo>
                  <a:lnTo>
                    <a:pt x="1484096" y="3618611"/>
                  </a:lnTo>
                  <a:lnTo>
                    <a:pt x="1533880" y="3619804"/>
                  </a:lnTo>
                  <a:lnTo>
                    <a:pt x="1585887" y="3620427"/>
                  </a:lnTo>
                  <a:lnTo>
                    <a:pt x="1694929" y="3620097"/>
                  </a:lnTo>
                  <a:lnTo>
                    <a:pt x="1808048" y="3617874"/>
                  </a:lnTo>
                  <a:lnTo>
                    <a:pt x="1969477" y="3612007"/>
                  </a:lnTo>
                  <a:lnTo>
                    <a:pt x="2123287" y="3603650"/>
                  </a:lnTo>
                  <a:lnTo>
                    <a:pt x="2217064" y="3597059"/>
                  </a:lnTo>
                  <a:lnTo>
                    <a:pt x="2392134" y="3581971"/>
                  </a:lnTo>
                  <a:lnTo>
                    <a:pt x="2535517" y="3571786"/>
                  </a:lnTo>
                  <a:lnTo>
                    <a:pt x="2703944" y="3562845"/>
                  </a:lnTo>
                  <a:lnTo>
                    <a:pt x="2703944" y="3525659"/>
                  </a:lnTo>
                  <a:close/>
                </a:path>
                <a:path w="2704465" h="4561205">
                  <a:moveTo>
                    <a:pt x="2703944" y="2592616"/>
                  </a:moveTo>
                  <a:lnTo>
                    <a:pt x="2650452" y="2594508"/>
                  </a:lnTo>
                  <a:lnTo>
                    <a:pt x="2605748" y="2595524"/>
                  </a:lnTo>
                  <a:lnTo>
                    <a:pt x="2559939" y="2596019"/>
                  </a:lnTo>
                  <a:lnTo>
                    <a:pt x="2511856" y="2595943"/>
                  </a:lnTo>
                  <a:lnTo>
                    <a:pt x="2460282" y="2595270"/>
                  </a:lnTo>
                  <a:lnTo>
                    <a:pt x="2341943" y="2592019"/>
                  </a:lnTo>
                  <a:lnTo>
                    <a:pt x="2230844" y="2587904"/>
                  </a:lnTo>
                  <a:lnTo>
                    <a:pt x="2140140" y="2586024"/>
                  </a:lnTo>
                  <a:lnTo>
                    <a:pt x="1990636" y="2585656"/>
                  </a:lnTo>
                  <a:lnTo>
                    <a:pt x="1776450" y="2589098"/>
                  </a:lnTo>
                  <a:lnTo>
                    <a:pt x="1510284" y="2598128"/>
                  </a:lnTo>
                  <a:lnTo>
                    <a:pt x="1314500" y="2607932"/>
                  </a:lnTo>
                  <a:lnTo>
                    <a:pt x="985583" y="2629001"/>
                  </a:lnTo>
                  <a:lnTo>
                    <a:pt x="718553" y="2641409"/>
                  </a:lnTo>
                  <a:lnTo>
                    <a:pt x="425018" y="2650096"/>
                  </a:lnTo>
                  <a:lnTo>
                    <a:pt x="424624" y="2651861"/>
                  </a:lnTo>
                  <a:lnTo>
                    <a:pt x="417995" y="2681884"/>
                  </a:lnTo>
                  <a:lnTo>
                    <a:pt x="720305" y="2673007"/>
                  </a:lnTo>
                  <a:lnTo>
                    <a:pt x="988364" y="2660573"/>
                  </a:lnTo>
                  <a:lnTo>
                    <a:pt x="1317231" y="2639517"/>
                  </a:lnTo>
                  <a:lnTo>
                    <a:pt x="1512468" y="2629712"/>
                  </a:lnTo>
                  <a:lnTo>
                    <a:pt x="1777187" y="2620734"/>
                  </a:lnTo>
                  <a:lnTo>
                    <a:pt x="1989912" y="2617317"/>
                  </a:lnTo>
                  <a:lnTo>
                    <a:pt x="2138642" y="2617698"/>
                  </a:lnTo>
                  <a:lnTo>
                    <a:pt x="2229040" y="2619591"/>
                  </a:lnTo>
                  <a:lnTo>
                    <a:pt x="2340445" y="2623718"/>
                  </a:lnTo>
                  <a:lnTo>
                    <a:pt x="2459456" y="2626982"/>
                  </a:lnTo>
                  <a:lnTo>
                    <a:pt x="2511336" y="2627655"/>
                  </a:lnTo>
                  <a:lnTo>
                    <a:pt x="2559723" y="2627719"/>
                  </a:lnTo>
                  <a:lnTo>
                    <a:pt x="2605824" y="2627223"/>
                  </a:lnTo>
                  <a:lnTo>
                    <a:pt x="2650833" y="2626195"/>
                  </a:lnTo>
                  <a:lnTo>
                    <a:pt x="2703944" y="2624328"/>
                  </a:lnTo>
                  <a:lnTo>
                    <a:pt x="2703944" y="2592616"/>
                  </a:lnTo>
                  <a:close/>
                </a:path>
                <a:path w="2704465" h="4561205">
                  <a:moveTo>
                    <a:pt x="2703944" y="2195449"/>
                  </a:moveTo>
                  <a:lnTo>
                    <a:pt x="2282139" y="2183066"/>
                  </a:lnTo>
                  <a:lnTo>
                    <a:pt x="2073846" y="2180856"/>
                  </a:lnTo>
                  <a:lnTo>
                    <a:pt x="1970214" y="2181390"/>
                  </a:lnTo>
                  <a:lnTo>
                    <a:pt x="1868385" y="2183320"/>
                  </a:lnTo>
                  <a:lnTo>
                    <a:pt x="1769465" y="2186851"/>
                  </a:lnTo>
                  <a:lnTo>
                    <a:pt x="1721434" y="2189289"/>
                  </a:lnTo>
                  <a:lnTo>
                    <a:pt x="1674533" y="2192223"/>
                  </a:lnTo>
                  <a:lnTo>
                    <a:pt x="1575435" y="2199741"/>
                  </a:lnTo>
                  <a:lnTo>
                    <a:pt x="1522603" y="2203208"/>
                  </a:lnTo>
                  <a:lnTo>
                    <a:pt x="1418564" y="2208619"/>
                  </a:lnTo>
                  <a:lnTo>
                    <a:pt x="1020495" y="2222665"/>
                  </a:lnTo>
                  <a:lnTo>
                    <a:pt x="922909" y="2227554"/>
                  </a:lnTo>
                  <a:lnTo>
                    <a:pt x="873836" y="2230640"/>
                  </a:lnTo>
                  <a:lnTo>
                    <a:pt x="855484" y="2231580"/>
                  </a:lnTo>
                  <a:lnTo>
                    <a:pt x="468833" y="2237575"/>
                  </a:lnTo>
                  <a:lnTo>
                    <a:pt x="468947" y="2269210"/>
                  </a:lnTo>
                  <a:lnTo>
                    <a:pt x="859256" y="2263127"/>
                  </a:lnTo>
                  <a:lnTo>
                    <a:pt x="876477" y="2262238"/>
                  </a:lnTo>
                  <a:lnTo>
                    <a:pt x="926045" y="2259114"/>
                  </a:lnTo>
                  <a:lnTo>
                    <a:pt x="1023048" y="2254237"/>
                  </a:lnTo>
                  <a:lnTo>
                    <a:pt x="1421384" y="2240191"/>
                  </a:lnTo>
                  <a:lnTo>
                    <a:pt x="1525879" y="2234781"/>
                  </a:lnTo>
                  <a:lnTo>
                    <a:pt x="1578749" y="2231326"/>
                  </a:lnTo>
                  <a:lnTo>
                    <a:pt x="1677492" y="2223820"/>
                  </a:lnTo>
                  <a:lnTo>
                    <a:pt x="1724113" y="2220912"/>
                  </a:lnTo>
                  <a:lnTo>
                    <a:pt x="1771840" y="2218486"/>
                  </a:lnTo>
                  <a:lnTo>
                    <a:pt x="1870075" y="2214969"/>
                  </a:lnTo>
                  <a:lnTo>
                    <a:pt x="1971116" y="2213038"/>
                  </a:lnTo>
                  <a:lnTo>
                    <a:pt x="2125586" y="2212683"/>
                  </a:lnTo>
                  <a:lnTo>
                    <a:pt x="2280374" y="2214715"/>
                  </a:lnTo>
                  <a:lnTo>
                    <a:pt x="2703944" y="2227186"/>
                  </a:lnTo>
                  <a:lnTo>
                    <a:pt x="2703944" y="2195449"/>
                  </a:lnTo>
                  <a:close/>
                </a:path>
                <a:path w="2704465" h="4561205">
                  <a:moveTo>
                    <a:pt x="2703957" y="4359135"/>
                  </a:moveTo>
                  <a:lnTo>
                    <a:pt x="2636507" y="4360824"/>
                  </a:lnTo>
                  <a:lnTo>
                    <a:pt x="2589707" y="4362234"/>
                  </a:lnTo>
                  <a:lnTo>
                    <a:pt x="2542413" y="4363936"/>
                  </a:lnTo>
                  <a:lnTo>
                    <a:pt x="2494191" y="4365993"/>
                  </a:lnTo>
                  <a:lnTo>
                    <a:pt x="2444610" y="4368482"/>
                  </a:lnTo>
                  <a:lnTo>
                    <a:pt x="2393213" y="4371492"/>
                  </a:lnTo>
                  <a:lnTo>
                    <a:pt x="2339581" y="4375086"/>
                  </a:lnTo>
                  <a:lnTo>
                    <a:pt x="2287054" y="4378401"/>
                  </a:lnTo>
                  <a:lnTo>
                    <a:pt x="2235073" y="4380903"/>
                  </a:lnTo>
                  <a:lnTo>
                    <a:pt x="2183600" y="4382694"/>
                  </a:lnTo>
                  <a:lnTo>
                    <a:pt x="2132533" y="4383849"/>
                  </a:lnTo>
                  <a:lnTo>
                    <a:pt x="2081834" y="4384497"/>
                  </a:lnTo>
                  <a:lnTo>
                    <a:pt x="2031403" y="4384738"/>
                  </a:lnTo>
                  <a:lnTo>
                    <a:pt x="1981187" y="4384662"/>
                  </a:lnTo>
                  <a:lnTo>
                    <a:pt x="1785353" y="4383354"/>
                  </a:lnTo>
                  <a:lnTo>
                    <a:pt x="1737334" y="4383252"/>
                  </a:lnTo>
                  <a:lnTo>
                    <a:pt x="1689138" y="4383430"/>
                  </a:lnTo>
                  <a:lnTo>
                    <a:pt x="1640713" y="4383951"/>
                  </a:lnTo>
                  <a:lnTo>
                    <a:pt x="1591983" y="4384929"/>
                  </a:lnTo>
                  <a:lnTo>
                    <a:pt x="1542910" y="4386440"/>
                  </a:lnTo>
                  <a:lnTo>
                    <a:pt x="1493418" y="4388574"/>
                  </a:lnTo>
                  <a:lnTo>
                    <a:pt x="1443456" y="4391418"/>
                  </a:lnTo>
                  <a:lnTo>
                    <a:pt x="1392961" y="4395076"/>
                  </a:lnTo>
                  <a:lnTo>
                    <a:pt x="1341882" y="4399623"/>
                  </a:lnTo>
                  <a:lnTo>
                    <a:pt x="1292466" y="4403839"/>
                  </a:lnTo>
                  <a:lnTo>
                    <a:pt x="1243596" y="4406862"/>
                  </a:lnTo>
                  <a:lnTo>
                    <a:pt x="1195158" y="4408830"/>
                  </a:lnTo>
                  <a:lnTo>
                    <a:pt x="1147051" y="4409910"/>
                  </a:lnTo>
                  <a:lnTo>
                    <a:pt x="1099197" y="4410240"/>
                  </a:lnTo>
                  <a:lnTo>
                    <a:pt x="1051471" y="4409973"/>
                  </a:lnTo>
                  <a:lnTo>
                    <a:pt x="1003782" y="4409249"/>
                  </a:lnTo>
                  <a:lnTo>
                    <a:pt x="956030" y="4408233"/>
                  </a:lnTo>
                  <a:lnTo>
                    <a:pt x="861301" y="4405909"/>
                  </a:lnTo>
                  <a:lnTo>
                    <a:pt x="814108" y="4404880"/>
                  </a:lnTo>
                  <a:lnTo>
                    <a:pt x="766470" y="4404131"/>
                  </a:lnTo>
                  <a:lnTo>
                    <a:pt x="718261" y="4403776"/>
                  </a:lnTo>
                  <a:lnTo>
                    <a:pt x="669378" y="4403953"/>
                  </a:lnTo>
                  <a:lnTo>
                    <a:pt x="619709" y="4404804"/>
                  </a:lnTo>
                  <a:lnTo>
                    <a:pt x="608812" y="4405071"/>
                  </a:lnTo>
                  <a:lnTo>
                    <a:pt x="563270" y="4405604"/>
                  </a:lnTo>
                  <a:lnTo>
                    <a:pt x="514654" y="4405211"/>
                  </a:lnTo>
                  <a:lnTo>
                    <a:pt x="463321" y="4404106"/>
                  </a:lnTo>
                  <a:lnTo>
                    <a:pt x="409676" y="4402493"/>
                  </a:lnTo>
                  <a:lnTo>
                    <a:pt x="258749" y="4397489"/>
                  </a:lnTo>
                  <a:lnTo>
                    <a:pt x="209956" y="4396181"/>
                  </a:lnTo>
                  <a:lnTo>
                    <a:pt x="160667" y="4395216"/>
                  </a:lnTo>
                  <a:lnTo>
                    <a:pt x="111048" y="4394708"/>
                  </a:lnTo>
                  <a:lnTo>
                    <a:pt x="61315" y="4394809"/>
                  </a:lnTo>
                  <a:lnTo>
                    <a:pt x="11645" y="4395622"/>
                  </a:lnTo>
                  <a:lnTo>
                    <a:pt x="12446" y="4432757"/>
                  </a:lnTo>
                  <a:lnTo>
                    <a:pt x="61620" y="4431957"/>
                  </a:lnTo>
                  <a:lnTo>
                    <a:pt x="111010" y="4431881"/>
                  </a:lnTo>
                  <a:lnTo>
                    <a:pt x="160362" y="4432376"/>
                  </a:lnTo>
                  <a:lnTo>
                    <a:pt x="209499" y="4433341"/>
                  </a:lnTo>
                  <a:lnTo>
                    <a:pt x="258203" y="4434649"/>
                  </a:lnTo>
                  <a:lnTo>
                    <a:pt x="306260" y="4436161"/>
                  </a:lnTo>
                  <a:lnTo>
                    <a:pt x="409105" y="4439653"/>
                  </a:lnTo>
                  <a:lnTo>
                    <a:pt x="462851" y="4441266"/>
                  </a:lnTo>
                  <a:lnTo>
                    <a:pt x="514413" y="4442371"/>
                  </a:lnTo>
                  <a:lnTo>
                    <a:pt x="563448" y="4442752"/>
                  </a:lnTo>
                  <a:lnTo>
                    <a:pt x="609638" y="4442193"/>
                  </a:lnTo>
                  <a:lnTo>
                    <a:pt x="669734" y="4441101"/>
                  </a:lnTo>
                  <a:lnTo>
                    <a:pt x="718299" y="4440923"/>
                  </a:lnTo>
                  <a:lnTo>
                    <a:pt x="766305" y="4441291"/>
                  </a:lnTo>
                  <a:lnTo>
                    <a:pt x="813828" y="4442041"/>
                  </a:lnTo>
                  <a:lnTo>
                    <a:pt x="860945" y="4443069"/>
                  </a:lnTo>
                  <a:lnTo>
                    <a:pt x="955979" y="4445393"/>
                  </a:lnTo>
                  <a:lnTo>
                    <a:pt x="1004049" y="4446422"/>
                  </a:lnTo>
                  <a:lnTo>
                    <a:pt x="1052068" y="4447146"/>
                  </a:lnTo>
                  <a:lnTo>
                    <a:pt x="1100124" y="4447413"/>
                  </a:lnTo>
                  <a:lnTo>
                    <a:pt x="1148308" y="4447083"/>
                  </a:lnTo>
                  <a:lnTo>
                    <a:pt x="1196746" y="4445990"/>
                  </a:lnTo>
                  <a:lnTo>
                    <a:pt x="1245527" y="4444009"/>
                  </a:lnTo>
                  <a:lnTo>
                    <a:pt x="1294752" y="4440961"/>
                  </a:lnTo>
                  <a:lnTo>
                    <a:pt x="1344523" y="4436719"/>
                  </a:lnTo>
                  <a:lnTo>
                    <a:pt x="1395425" y="4432185"/>
                  </a:lnTo>
                  <a:lnTo>
                    <a:pt x="1445717" y="4428553"/>
                  </a:lnTo>
                  <a:lnTo>
                    <a:pt x="1495475" y="4425708"/>
                  </a:lnTo>
                  <a:lnTo>
                    <a:pt x="1544739" y="4423588"/>
                  </a:lnTo>
                  <a:lnTo>
                    <a:pt x="1593583" y="4422089"/>
                  </a:lnTo>
                  <a:lnTo>
                    <a:pt x="1642071" y="4421111"/>
                  </a:lnTo>
                  <a:lnTo>
                    <a:pt x="1690255" y="4420590"/>
                  </a:lnTo>
                  <a:lnTo>
                    <a:pt x="1738198" y="4420413"/>
                  </a:lnTo>
                  <a:lnTo>
                    <a:pt x="1785962" y="4420514"/>
                  </a:lnTo>
                  <a:lnTo>
                    <a:pt x="1981720" y="4421810"/>
                  </a:lnTo>
                  <a:lnTo>
                    <a:pt x="2032152" y="4421886"/>
                  </a:lnTo>
                  <a:lnTo>
                    <a:pt x="2082787" y="4421644"/>
                  </a:lnTo>
                  <a:lnTo>
                    <a:pt x="2133714" y="4420997"/>
                  </a:lnTo>
                  <a:lnTo>
                    <a:pt x="2184997" y="4419828"/>
                  </a:lnTo>
                  <a:lnTo>
                    <a:pt x="2236686" y="4418038"/>
                  </a:lnTo>
                  <a:lnTo>
                    <a:pt x="2288883" y="4415523"/>
                  </a:lnTo>
                  <a:lnTo>
                    <a:pt x="2341638" y="4412196"/>
                  </a:lnTo>
                  <a:lnTo>
                    <a:pt x="2395258" y="4408602"/>
                  </a:lnTo>
                  <a:lnTo>
                    <a:pt x="2446604" y="4405592"/>
                  </a:lnTo>
                  <a:lnTo>
                    <a:pt x="2496083" y="4403102"/>
                  </a:lnTo>
                  <a:lnTo>
                    <a:pt x="2544165" y="4401045"/>
                  </a:lnTo>
                  <a:lnTo>
                    <a:pt x="2591295" y="4399356"/>
                  </a:lnTo>
                  <a:lnTo>
                    <a:pt x="2637904" y="4397934"/>
                  </a:lnTo>
                  <a:lnTo>
                    <a:pt x="2703957" y="4396283"/>
                  </a:lnTo>
                  <a:lnTo>
                    <a:pt x="2703957" y="4359135"/>
                  </a:lnTo>
                  <a:close/>
                </a:path>
                <a:path w="2704465" h="4561205">
                  <a:moveTo>
                    <a:pt x="2703957" y="4221061"/>
                  </a:moveTo>
                  <a:lnTo>
                    <a:pt x="2645346" y="4223880"/>
                  </a:lnTo>
                  <a:lnTo>
                    <a:pt x="2595651" y="4226572"/>
                  </a:lnTo>
                  <a:lnTo>
                    <a:pt x="2546439" y="4229506"/>
                  </a:lnTo>
                  <a:lnTo>
                    <a:pt x="2497823" y="4232668"/>
                  </a:lnTo>
                  <a:lnTo>
                    <a:pt x="2449906" y="4236059"/>
                  </a:lnTo>
                  <a:lnTo>
                    <a:pt x="2402802" y="4239679"/>
                  </a:lnTo>
                  <a:lnTo>
                    <a:pt x="2356624" y="4243540"/>
                  </a:lnTo>
                  <a:lnTo>
                    <a:pt x="2271052" y="4251249"/>
                  </a:lnTo>
                  <a:lnTo>
                    <a:pt x="2227821" y="4254766"/>
                  </a:lnTo>
                  <a:lnTo>
                    <a:pt x="2182101" y="4258145"/>
                  </a:lnTo>
                  <a:lnTo>
                    <a:pt x="2134209" y="4261358"/>
                  </a:lnTo>
                  <a:lnTo>
                    <a:pt x="2084501" y="4264368"/>
                  </a:lnTo>
                  <a:lnTo>
                    <a:pt x="2033320" y="4267174"/>
                  </a:lnTo>
                  <a:lnTo>
                    <a:pt x="1980984" y="4269714"/>
                  </a:lnTo>
                  <a:lnTo>
                    <a:pt x="1927847" y="4271988"/>
                  </a:lnTo>
                  <a:lnTo>
                    <a:pt x="1874240" y="4273943"/>
                  </a:lnTo>
                  <a:lnTo>
                    <a:pt x="1820494" y="4275569"/>
                  </a:lnTo>
                  <a:lnTo>
                    <a:pt x="1764055" y="4276890"/>
                  </a:lnTo>
                  <a:lnTo>
                    <a:pt x="1708213" y="4277766"/>
                  </a:lnTo>
                  <a:lnTo>
                    <a:pt x="1653336" y="4278173"/>
                  </a:lnTo>
                  <a:lnTo>
                    <a:pt x="1599831" y="4278071"/>
                  </a:lnTo>
                  <a:lnTo>
                    <a:pt x="1548079" y="4277449"/>
                  </a:lnTo>
                  <a:lnTo>
                    <a:pt x="1498498" y="4276242"/>
                  </a:lnTo>
                  <a:lnTo>
                    <a:pt x="1451444" y="4274439"/>
                  </a:lnTo>
                  <a:lnTo>
                    <a:pt x="1407350" y="4272000"/>
                  </a:lnTo>
                  <a:lnTo>
                    <a:pt x="1338249" y="4267822"/>
                  </a:lnTo>
                  <a:lnTo>
                    <a:pt x="1277404" y="4264863"/>
                  </a:lnTo>
                  <a:lnTo>
                    <a:pt x="1223086" y="4263060"/>
                  </a:lnTo>
                  <a:lnTo>
                    <a:pt x="1173556" y="4262336"/>
                  </a:lnTo>
                  <a:lnTo>
                    <a:pt x="1127074" y="4262590"/>
                  </a:lnTo>
                  <a:lnTo>
                    <a:pt x="1081900" y="4263771"/>
                  </a:lnTo>
                  <a:lnTo>
                    <a:pt x="1036307" y="4265777"/>
                  </a:lnTo>
                  <a:lnTo>
                    <a:pt x="988568" y="4268546"/>
                  </a:lnTo>
                  <a:lnTo>
                    <a:pt x="936929" y="4272000"/>
                  </a:lnTo>
                  <a:lnTo>
                    <a:pt x="782154" y="4282897"/>
                  </a:lnTo>
                  <a:lnTo>
                    <a:pt x="748804" y="4284599"/>
                  </a:lnTo>
                  <a:lnTo>
                    <a:pt x="708634" y="4285691"/>
                  </a:lnTo>
                  <a:lnTo>
                    <a:pt x="662457" y="4286275"/>
                  </a:lnTo>
                  <a:lnTo>
                    <a:pt x="611085" y="4286415"/>
                  </a:lnTo>
                  <a:lnTo>
                    <a:pt x="555307" y="4286199"/>
                  </a:lnTo>
                  <a:lnTo>
                    <a:pt x="495947" y="4285716"/>
                  </a:lnTo>
                  <a:lnTo>
                    <a:pt x="211480" y="4282529"/>
                  </a:lnTo>
                  <a:lnTo>
                    <a:pt x="159156" y="4282135"/>
                  </a:lnTo>
                  <a:lnTo>
                    <a:pt x="107746" y="4281906"/>
                  </a:lnTo>
                  <a:lnTo>
                    <a:pt x="57645" y="4281894"/>
                  </a:lnTo>
                  <a:lnTo>
                    <a:pt x="9258" y="4282135"/>
                  </a:lnTo>
                  <a:lnTo>
                    <a:pt x="10020" y="4319270"/>
                  </a:lnTo>
                  <a:lnTo>
                    <a:pt x="58204" y="4319041"/>
                  </a:lnTo>
                  <a:lnTo>
                    <a:pt x="108153" y="4319054"/>
                  </a:lnTo>
                  <a:lnTo>
                    <a:pt x="159448" y="4319282"/>
                  </a:lnTo>
                  <a:lnTo>
                    <a:pt x="264388" y="4320197"/>
                  </a:lnTo>
                  <a:lnTo>
                    <a:pt x="496392" y="4322864"/>
                  </a:lnTo>
                  <a:lnTo>
                    <a:pt x="555980" y="4323346"/>
                  </a:lnTo>
                  <a:lnTo>
                    <a:pt x="611987" y="4323562"/>
                  </a:lnTo>
                  <a:lnTo>
                    <a:pt x="663600" y="4323423"/>
                  </a:lnTo>
                  <a:lnTo>
                    <a:pt x="710031" y="4322838"/>
                  </a:lnTo>
                  <a:lnTo>
                    <a:pt x="750455" y="4321734"/>
                  </a:lnTo>
                  <a:lnTo>
                    <a:pt x="784085" y="4320019"/>
                  </a:lnTo>
                  <a:lnTo>
                    <a:pt x="938542" y="4309135"/>
                  </a:lnTo>
                  <a:lnTo>
                    <a:pt x="989799" y="4305706"/>
                  </a:lnTo>
                  <a:lnTo>
                    <a:pt x="1037196" y="4302963"/>
                  </a:lnTo>
                  <a:lnTo>
                    <a:pt x="1082471" y="4300969"/>
                  </a:lnTo>
                  <a:lnTo>
                    <a:pt x="1127328" y="4299801"/>
                  </a:lnTo>
                  <a:lnTo>
                    <a:pt x="1173518" y="4299547"/>
                  </a:lnTo>
                  <a:lnTo>
                    <a:pt x="1222756" y="4300283"/>
                  </a:lnTo>
                  <a:lnTo>
                    <a:pt x="1276756" y="4302074"/>
                  </a:lnTo>
                  <a:lnTo>
                    <a:pt x="1337259" y="4305008"/>
                  </a:lnTo>
                  <a:lnTo>
                    <a:pt x="1405991" y="4309161"/>
                  </a:lnTo>
                  <a:lnTo>
                    <a:pt x="1450174" y="4311599"/>
                  </a:lnTo>
                  <a:lnTo>
                    <a:pt x="1497368" y="4313415"/>
                  </a:lnTo>
                  <a:lnTo>
                    <a:pt x="1547164" y="4314609"/>
                  </a:lnTo>
                  <a:lnTo>
                    <a:pt x="1599171" y="4315244"/>
                  </a:lnTo>
                  <a:lnTo>
                    <a:pt x="1652981" y="4315333"/>
                  </a:lnTo>
                  <a:lnTo>
                    <a:pt x="1708213" y="4314914"/>
                  </a:lnTo>
                  <a:lnTo>
                    <a:pt x="1764449" y="4314025"/>
                  </a:lnTo>
                  <a:lnTo>
                    <a:pt x="1821307" y="4312704"/>
                  </a:lnTo>
                  <a:lnTo>
                    <a:pt x="1875409" y="4311066"/>
                  </a:lnTo>
                  <a:lnTo>
                    <a:pt x="1929345" y="4309097"/>
                  </a:lnTo>
                  <a:lnTo>
                    <a:pt x="1982762" y="4306824"/>
                  </a:lnTo>
                  <a:lnTo>
                    <a:pt x="2035327" y="4304271"/>
                  </a:lnTo>
                  <a:lnTo>
                    <a:pt x="2086698" y="4301477"/>
                  </a:lnTo>
                  <a:lnTo>
                    <a:pt x="2136559" y="4298454"/>
                  </a:lnTo>
                  <a:lnTo>
                    <a:pt x="2184552" y="4295241"/>
                  </a:lnTo>
                  <a:lnTo>
                    <a:pt x="2230348" y="4291863"/>
                  </a:lnTo>
                  <a:lnTo>
                    <a:pt x="2273604" y="4288358"/>
                  </a:lnTo>
                  <a:lnTo>
                    <a:pt x="2359215" y="4280649"/>
                  </a:lnTo>
                  <a:lnTo>
                    <a:pt x="2405418" y="4276776"/>
                  </a:lnTo>
                  <a:lnTo>
                    <a:pt x="2452484" y="4273143"/>
                  </a:lnTo>
                  <a:lnTo>
                    <a:pt x="2500312" y="4269752"/>
                  </a:lnTo>
                  <a:lnTo>
                    <a:pt x="2548801" y="4266590"/>
                  </a:lnTo>
                  <a:lnTo>
                    <a:pt x="2597835" y="4263669"/>
                  </a:lnTo>
                  <a:lnTo>
                    <a:pt x="2647302" y="4260989"/>
                  </a:lnTo>
                  <a:lnTo>
                    <a:pt x="2703957" y="4258234"/>
                  </a:lnTo>
                  <a:lnTo>
                    <a:pt x="2703957" y="4221061"/>
                  </a:lnTo>
                  <a:close/>
                </a:path>
                <a:path w="2704465" h="4561205">
                  <a:moveTo>
                    <a:pt x="2703957" y="4104894"/>
                  </a:moveTo>
                  <a:lnTo>
                    <a:pt x="2617825" y="4107827"/>
                  </a:lnTo>
                  <a:lnTo>
                    <a:pt x="2570365" y="4109834"/>
                  </a:lnTo>
                  <a:lnTo>
                    <a:pt x="2527731" y="4111929"/>
                  </a:lnTo>
                  <a:lnTo>
                    <a:pt x="2459799" y="4116298"/>
                  </a:lnTo>
                  <a:lnTo>
                    <a:pt x="2387930" y="4123537"/>
                  </a:lnTo>
                  <a:lnTo>
                    <a:pt x="2339581" y="4128351"/>
                  </a:lnTo>
                  <a:lnTo>
                    <a:pt x="2290915" y="4132910"/>
                  </a:lnTo>
                  <a:lnTo>
                    <a:pt x="2242007" y="4137202"/>
                  </a:lnTo>
                  <a:lnTo>
                    <a:pt x="2192871" y="4141190"/>
                  </a:lnTo>
                  <a:lnTo>
                    <a:pt x="2143556" y="4144848"/>
                  </a:lnTo>
                  <a:lnTo>
                    <a:pt x="2094128" y="4148150"/>
                  </a:lnTo>
                  <a:lnTo>
                    <a:pt x="2044611" y="4151096"/>
                  </a:lnTo>
                  <a:lnTo>
                    <a:pt x="1995055" y="4153636"/>
                  </a:lnTo>
                  <a:lnTo>
                    <a:pt x="1945513" y="4155744"/>
                  </a:lnTo>
                  <a:lnTo>
                    <a:pt x="1895983" y="4157421"/>
                  </a:lnTo>
                  <a:lnTo>
                    <a:pt x="1846491" y="4158627"/>
                  </a:lnTo>
                  <a:lnTo>
                    <a:pt x="1797088" y="4159351"/>
                  </a:lnTo>
                  <a:lnTo>
                    <a:pt x="1747824" y="4159554"/>
                  </a:lnTo>
                  <a:lnTo>
                    <a:pt x="1698713" y="4159237"/>
                  </a:lnTo>
                  <a:lnTo>
                    <a:pt x="1649831" y="4158348"/>
                  </a:lnTo>
                  <a:lnTo>
                    <a:pt x="1601190" y="4156875"/>
                  </a:lnTo>
                  <a:lnTo>
                    <a:pt x="1552854" y="4154805"/>
                  </a:lnTo>
                  <a:lnTo>
                    <a:pt x="1504848" y="4152100"/>
                  </a:lnTo>
                  <a:lnTo>
                    <a:pt x="1410589" y="4145381"/>
                  </a:lnTo>
                  <a:lnTo>
                    <a:pt x="1363370" y="4142549"/>
                  </a:lnTo>
                  <a:lnTo>
                    <a:pt x="1315618" y="4140225"/>
                  </a:lnTo>
                  <a:lnTo>
                    <a:pt x="1267396" y="4138371"/>
                  </a:lnTo>
                  <a:lnTo>
                    <a:pt x="1218730" y="4136999"/>
                  </a:lnTo>
                  <a:lnTo>
                    <a:pt x="1169682" y="4136085"/>
                  </a:lnTo>
                  <a:lnTo>
                    <a:pt x="1120292" y="4135615"/>
                  </a:lnTo>
                  <a:lnTo>
                    <a:pt x="1070610" y="4135564"/>
                  </a:lnTo>
                  <a:lnTo>
                    <a:pt x="1020686" y="4135932"/>
                  </a:lnTo>
                  <a:lnTo>
                    <a:pt x="970559" y="4136694"/>
                  </a:lnTo>
                  <a:lnTo>
                    <a:pt x="920292" y="4137850"/>
                  </a:lnTo>
                  <a:lnTo>
                    <a:pt x="869911" y="4139361"/>
                  </a:lnTo>
                  <a:lnTo>
                    <a:pt x="818908" y="4141254"/>
                  </a:lnTo>
                  <a:lnTo>
                    <a:pt x="767930" y="4143502"/>
                  </a:lnTo>
                  <a:lnTo>
                    <a:pt x="717029" y="4146067"/>
                  </a:lnTo>
                  <a:lnTo>
                    <a:pt x="666229" y="4148950"/>
                  </a:lnTo>
                  <a:lnTo>
                    <a:pt x="615607" y="4152138"/>
                  </a:lnTo>
                  <a:lnTo>
                    <a:pt x="565188" y="4155617"/>
                  </a:lnTo>
                  <a:lnTo>
                    <a:pt x="515035" y="4159364"/>
                  </a:lnTo>
                  <a:lnTo>
                    <a:pt x="465188" y="4163364"/>
                  </a:lnTo>
                  <a:lnTo>
                    <a:pt x="415709" y="4167594"/>
                  </a:lnTo>
                  <a:lnTo>
                    <a:pt x="366623" y="4172064"/>
                  </a:lnTo>
                  <a:lnTo>
                    <a:pt x="317995" y="4176738"/>
                  </a:lnTo>
                  <a:lnTo>
                    <a:pt x="269875" y="4181614"/>
                  </a:lnTo>
                  <a:lnTo>
                    <a:pt x="222300" y="4186656"/>
                  </a:lnTo>
                  <a:lnTo>
                    <a:pt x="128739" y="4196931"/>
                  </a:lnTo>
                  <a:lnTo>
                    <a:pt x="85813" y="4201185"/>
                  </a:lnTo>
                  <a:lnTo>
                    <a:pt x="45745" y="4204741"/>
                  </a:lnTo>
                  <a:lnTo>
                    <a:pt x="7721" y="4207738"/>
                  </a:lnTo>
                  <a:lnTo>
                    <a:pt x="8496" y="4244949"/>
                  </a:lnTo>
                  <a:lnTo>
                    <a:pt x="47218" y="4241927"/>
                  </a:lnTo>
                  <a:lnTo>
                    <a:pt x="87909" y="4238345"/>
                  </a:lnTo>
                  <a:lnTo>
                    <a:pt x="131368" y="4234065"/>
                  </a:lnTo>
                  <a:lnTo>
                    <a:pt x="225475" y="4223740"/>
                  </a:lnTo>
                  <a:lnTo>
                    <a:pt x="273062" y="4218686"/>
                  </a:lnTo>
                  <a:lnTo>
                    <a:pt x="321170" y="4213809"/>
                  </a:lnTo>
                  <a:lnTo>
                    <a:pt x="369760" y="4209135"/>
                  </a:lnTo>
                  <a:lnTo>
                    <a:pt x="418769" y="4204678"/>
                  </a:lnTo>
                  <a:lnTo>
                    <a:pt x="468160" y="4200436"/>
                  </a:lnTo>
                  <a:lnTo>
                    <a:pt x="517880" y="4196448"/>
                  </a:lnTo>
                  <a:lnTo>
                    <a:pt x="567880" y="4192701"/>
                  </a:lnTo>
                  <a:lnTo>
                    <a:pt x="618109" y="4189234"/>
                  </a:lnTo>
                  <a:lnTo>
                    <a:pt x="668515" y="4186059"/>
                  </a:lnTo>
                  <a:lnTo>
                    <a:pt x="719061" y="4183176"/>
                  </a:lnTo>
                  <a:lnTo>
                    <a:pt x="769683" y="4180611"/>
                  </a:lnTo>
                  <a:lnTo>
                    <a:pt x="820343" y="4178376"/>
                  </a:lnTo>
                  <a:lnTo>
                    <a:pt x="870978" y="4176496"/>
                  </a:lnTo>
                  <a:lnTo>
                    <a:pt x="920991" y="4174985"/>
                  </a:lnTo>
                  <a:lnTo>
                    <a:pt x="970915" y="4173855"/>
                  </a:lnTo>
                  <a:lnTo>
                    <a:pt x="1020724" y="4173093"/>
                  </a:lnTo>
                  <a:lnTo>
                    <a:pt x="1070343" y="4172737"/>
                  </a:lnTo>
                  <a:lnTo>
                    <a:pt x="1119746" y="4172788"/>
                  </a:lnTo>
                  <a:lnTo>
                    <a:pt x="1168895" y="4173270"/>
                  </a:lnTo>
                  <a:lnTo>
                    <a:pt x="1217714" y="4174185"/>
                  </a:lnTo>
                  <a:lnTo>
                    <a:pt x="1266177" y="4175556"/>
                  </a:lnTo>
                  <a:lnTo>
                    <a:pt x="1314246" y="4177411"/>
                  </a:lnTo>
                  <a:lnTo>
                    <a:pt x="1361859" y="4179735"/>
                  </a:lnTo>
                  <a:lnTo>
                    <a:pt x="1408963" y="4182567"/>
                  </a:lnTo>
                  <a:lnTo>
                    <a:pt x="1503273" y="4189285"/>
                  </a:lnTo>
                  <a:lnTo>
                    <a:pt x="1551432" y="4192003"/>
                  </a:lnTo>
                  <a:lnTo>
                    <a:pt x="1599971" y="4194073"/>
                  </a:lnTo>
                  <a:lnTo>
                    <a:pt x="1648853" y="4195546"/>
                  </a:lnTo>
                  <a:lnTo>
                    <a:pt x="1698028" y="4196423"/>
                  </a:lnTo>
                  <a:lnTo>
                    <a:pt x="1747443" y="4196740"/>
                  </a:lnTo>
                  <a:lnTo>
                    <a:pt x="1797062" y="4196511"/>
                  </a:lnTo>
                  <a:lnTo>
                    <a:pt x="1846846" y="4195788"/>
                  </a:lnTo>
                  <a:lnTo>
                    <a:pt x="1896745" y="4194556"/>
                  </a:lnTo>
                  <a:lnTo>
                    <a:pt x="1946706" y="4192867"/>
                  </a:lnTo>
                  <a:lnTo>
                    <a:pt x="1996694" y="4190733"/>
                  </a:lnTo>
                  <a:lnTo>
                    <a:pt x="2046630" y="4188180"/>
                  </a:lnTo>
                  <a:lnTo>
                    <a:pt x="2096439" y="4185234"/>
                  </a:lnTo>
                  <a:lnTo>
                    <a:pt x="2146122" y="4181919"/>
                  </a:lnTo>
                  <a:lnTo>
                    <a:pt x="2195614" y="4178262"/>
                  </a:lnTo>
                  <a:lnTo>
                    <a:pt x="2244877" y="4174274"/>
                  </a:lnTo>
                  <a:lnTo>
                    <a:pt x="2293874" y="4169981"/>
                  </a:lnTo>
                  <a:lnTo>
                    <a:pt x="2342553" y="4165422"/>
                  </a:lnTo>
                  <a:lnTo>
                    <a:pt x="2390889" y="4160609"/>
                  </a:lnTo>
                  <a:lnTo>
                    <a:pt x="2438831" y="4155567"/>
                  </a:lnTo>
                  <a:lnTo>
                    <a:pt x="2462631" y="4153382"/>
                  </a:lnTo>
                  <a:lnTo>
                    <a:pt x="2530335" y="4149052"/>
                  </a:lnTo>
                  <a:lnTo>
                    <a:pt x="2572804" y="4146956"/>
                  </a:lnTo>
                  <a:lnTo>
                    <a:pt x="2620073" y="4144962"/>
                  </a:lnTo>
                  <a:lnTo>
                    <a:pt x="2671432" y="4143095"/>
                  </a:lnTo>
                  <a:lnTo>
                    <a:pt x="2703957" y="4142092"/>
                  </a:lnTo>
                  <a:lnTo>
                    <a:pt x="2703957" y="4104894"/>
                  </a:lnTo>
                  <a:close/>
                </a:path>
                <a:path w="2704465" h="4561205">
                  <a:moveTo>
                    <a:pt x="2703957" y="3882936"/>
                  </a:moveTo>
                  <a:lnTo>
                    <a:pt x="2681274" y="3881297"/>
                  </a:lnTo>
                  <a:lnTo>
                    <a:pt x="2628074" y="3879088"/>
                  </a:lnTo>
                  <a:lnTo>
                    <a:pt x="2569959" y="3877995"/>
                  </a:lnTo>
                  <a:lnTo>
                    <a:pt x="2507881" y="3877894"/>
                  </a:lnTo>
                  <a:lnTo>
                    <a:pt x="2442807" y="3878681"/>
                  </a:lnTo>
                  <a:lnTo>
                    <a:pt x="2383815" y="3880027"/>
                  </a:lnTo>
                  <a:lnTo>
                    <a:pt x="2323884" y="3881894"/>
                  </a:lnTo>
                  <a:lnTo>
                    <a:pt x="2263673" y="3884206"/>
                  </a:lnTo>
                  <a:lnTo>
                    <a:pt x="2203831" y="3886898"/>
                  </a:lnTo>
                  <a:lnTo>
                    <a:pt x="2145004" y="3889883"/>
                  </a:lnTo>
                  <a:lnTo>
                    <a:pt x="2087841" y="3893108"/>
                  </a:lnTo>
                  <a:lnTo>
                    <a:pt x="2033028" y="3896487"/>
                  </a:lnTo>
                  <a:lnTo>
                    <a:pt x="1981174" y="3899941"/>
                  </a:lnTo>
                  <a:lnTo>
                    <a:pt x="1932978" y="3903395"/>
                  </a:lnTo>
                  <a:lnTo>
                    <a:pt x="1889061" y="3906786"/>
                  </a:lnTo>
                  <a:lnTo>
                    <a:pt x="1850085" y="3910038"/>
                  </a:lnTo>
                  <a:lnTo>
                    <a:pt x="1816709" y="3913073"/>
                  </a:lnTo>
                  <a:lnTo>
                    <a:pt x="1758086" y="3918051"/>
                  </a:lnTo>
                  <a:lnTo>
                    <a:pt x="1703959" y="3921442"/>
                  </a:lnTo>
                  <a:lnTo>
                    <a:pt x="1653260" y="3923512"/>
                  </a:lnTo>
                  <a:lnTo>
                    <a:pt x="1604924" y="3924516"/>
                  </a:lnTo>
                  <a:lnTo>
                    <a:pt x="1557870" y="3924719"/>
                  </a:lnTo>
                  <a:lnTo>
                    <a:pt x="1511033" y="3924376"/>
                  </a:lnTo>
                  <a:lnTo>
                    <a:pt x="1413294" y="3923080"/>
                  </a:lnTo>
                  <a:lnTo>
                    <a:pt x="1360563" y="3922636"/>
                  </a:lnTo>
                  <a:lnTo>
                    <a:pt x="1304391" y="3922661"/>
                  </a:lnTo>
                  <a:lnTo>
                    <a:pt x="1244041" y="3923423"/>
                  </a:lnTo>
                  <a:lnTo>
                    <a:pt x="1200175" y="3924401"/>
                  </a:lnTo>
                  <a:lnTo>
                    <a:pt x="1156550" y="3925620"/>
                  </a:lnTo>
                  <a:lnTo>
                    <a:pt x="1023340" y="3929938"/>
                  </a:lnTo>
                  <a:lnTo>
                    <a:pt x="976490" y="3931310"/>
                  </a:lnTo>
                  <a:lnTo>
                    <a:pt x="930135" y="3932351"/>
                  </a:lnTo>
                  <a:lnTo>
                    <a:pt x="883577" y="3932923"/>
                  </a:lnTo>
                  <a:lnTo>
                    <a:pt x="836104" y="3932885"/>
                  </a:lnTo>
                  <a:lnTo>
                    <a:pt x="787031" y="3932085"/>
                  </a:lnTo>
                  <a:lnTo>
                    <a:pt x="735672" y="3930408"/>
                  </a:lnTo>
                  <a:lnTo>
                    <a:pt x="626389" y="3925074"/>
                  </a:lnTo>
                  <a:lnTo>
                    <a:pt x="573278" y="3923677"/>
                  </a:lnTo>
                  <a:lnTo>
                    <a:pt x="521462" y="3923538"/>
                  </a:lnTo>
                  <a:lnTo>
                    <a:pt x="470458" y="3924693"/>
                  </a:lnTo>
                  <a:lnTo>
                    <a:pt x="419925" y="3927170"/>
                  </a:lnTo>
                  <a:lnTo>
                    <a:pt x="369379" y="3930993"/>
                  </a:lnTo>
                  <a:lnTo>
                    <a:pt x="318350" y="3936187"/>
                  </a:lnTo>
                  <a:lnTo>
                    <a:pt x="266331" y="3942791"/>
                  </a:lnTo>
                  <a:lnTo>
                    <a:pt x="213741" y="3949776"/>
                  </a:lnTo>
                  <a:lnTo>
                    <a:pt x="161086" y="3956100"/>
                  </a:lnTo>
                  <a:lnTo>
                    <a:pt x="108419" y="3961676"/>
                  </a:lnTo>
                  <a:lnTo>
                    <a:pt x="55740" y="3966413"/>
                  </a:lnTo>
                  <a:lnTo>
                    <a:pt x="3060" y="3970185"/>
                  </a:lnTo>
                  <a:lnTo>
                    <a:pt x="3771" y="4007345"/>
                  </a:lnTo>
                  <a:lnTo>
                    <a:pt x="57175" y="4003535"/>
                  </a:lnTo>
                  <a:lnTo>
                    <a:pt x="110515" y="3998772"/>
                  </a:lnTo>
                  <a:lnTo>
                    <a:pt x="163791" y="3993146"/>
                  </a:lnTo>
                  <a:lnTo>
                    <a:pt x="216979" y="3986758"/>
                  </a:lnTo>
                  <a:lnTo>
                    <a:pt x="270078" y="3979710"/>
                  </a:lnTo>
                  <a:lnTo>
                    <a:pt x="321564" y="3973182"/>
                  </a:lnTo>
                  <a:lnTo>
                    <a:pt x="371970" y="3968038"/>
                  </a:lnTo>
                  <a:lnTo>
                    <a:pt x="421805" y="3964267"/>
                  </a:lnTo>
                  <a:lnTo>
                    <a:pt x="471538" y="3961828"/>
                  </a:lnTo>
                  <a:lnTo>
                    <a:pt x="521665" y="3960698"/>
                  </a:lnTo>
                  <a:lnTo>
                    <a:pt x="572808" y="3960850"/>
                  </a:lnTo>
                  <a:lnTo>
                    <a:pt x="625449" y="3962247"/>
                  </a:lnTo>
                  <a:lnTo>
                    <a:pt x="734593" y="3967581"/>
                  </a:lnTo>
                  <a:lnTo>
                    <a:pt x="786168" y="3969270"/>
                  </a:lnTo>
                  <a:lnTo>
                    <a:pt x="835482" y="3970058"/>
                  </a:lnTo>
                  <a:lnTo>
                    <a:pt x="883234" y="3970096"/>
                  </a:lnTo>
                  <a:lnTo>
                    <a:pt x="930109" y="3969512"/>
                  </a:lnTo>
                  <a:lnTo>
                    <a:pt x="976807" y="3968470"/>
                  </a:lnTo>
                  <a:lnTo>
                    <a:pt x="1024013" y="3967073"/>
                  </a:lnTo>
                  <a:lnTo>
                    <a:pt x="1151864" y="3962958"/>
                  </a:lnTo>
                  <a:lnTo>
                    <a:pt x="1196086" y="3961777"/>
                  </a:lnTo>
                  <a:lnTo>
                    <a:pt x="1244752" y="3960723"/>
                  </a:lnTo>
                  <a:lnTo>
                    <a:pt x="1306779" y="3959910"/>
                  </a:lnTo>
                  <a:lnTo>
                    <a:pt x="1362976" y="3959847"/>
                  </a:lnTo>
                  <a:lnTo>
                    <a:pt x="1414691" y="3960253"/>
                  </a:lnTo>
                  <a:lnTo>
                    <a:pt x="1511350" y="3961536"/>
                  </a:lnTo>
                  <a:lnTo>
                    <a:pt x="1558607" y="3961879"/>
                  </a:lnTo>
                  <a:lnTo>
                    <a:pt x="1606054" y="3961676"/>
                  </a:lnTo>
                  <a:lnTo>
                    <a:pt x="1654797" y="3960660"/>
                  </a:lnTo>
                  <a:lnTo>
                    <a:pt x="1705876" y="3958577"/>
                  </a:lnTo>
                  <a:lnTo>
                    <a:pt x="1760385" y="3955173"/>
                  </a:lnTo>
                  <a:lnTo>
                    <a:pt x="1819389" y="3950170"/>
                  </a:lnTo>
                  <a:lnTo>
                    <a:pt x="1852739" y="3947147"/>
                  </a:lnTo>
                  <a:lnTo>
                    <a:pt x="1891677" y="3943896"/>
                  </a:lnTo>
                  <a:lnTo>
                    <a:pt x="1935518" y="3940505"/>
                  </a:lnTo>
                  <a:lnTo>
                    <a:pt x="1983638" y="3937050"/>
                  </a:lnTo>
                  <a:lnTo>
                    <a:pt x="2035365" y="3933596"/>
                  </a:lnTo>
                  <a:lnTo>
                    <a:pt x="2090039" y="3930218"/>
                  </a:lnTo>
                  <a:lnTo>
                    <a:pt x="2147024" y="3927005"/>
                  </a:lnTo>
                  <a:lnTo>
                    <a:pt x="2205647" y="3924008"/>
                  </a:lnTo>
                  <a:lnTo>
                    <a:pt x="2265261" y="3921328"/>
                  </a:lnTo>
                  <a:lnTo>
                    <a:pt x="2325217" y="3919016"/>
                  </a:lnTo>
                  <a:lnTo>
                    <a:pt x="2384844" y="3917150"/>
                  </a:lnTo>
                  <a:lnTo>
                    <a:pt x="2443505" y="3915816"/>
                  </a:lnTo>
                  <a:lnTo>
                    <a:pt x="2507653" y="3915029"/>
                  </a:lnTo>
                  <a:lnTo>
                    <a:pt x="2568765" y="3915105"/>
                  </a:lnTo>
                  <a:lnTo>
                    <a:pt x="2625915" y="3916159"/>
                  </a:lnTo>
                  <a:lnTo>
                    <a:pt x="2678163" y="3918280"/>
                  </a:lnTo>
                  <a:lnTo>
                    <a:pt x="2703957" y="3920121"/>
                  </a:lnTo>
                  <a:lnTo>
                    <a:pt x="2703957" y="3882936"/>
                  </a:lnTo>
                  <a:close/>
                </a:path>
                <a:path w="2704465" h="4561205">
                  <a:moveTo>
                    <a:pt x="2703957" y="3779545"/>
                  </a:moveTo>
                  <a:lnTo>
                    <a:pt x="2630551" y="3779748"/>
                  </a:lnTo>
                  <a:lnTo>
                    <a:pt x="2402205" y="3779901"/>
                  </a:lnTo>
                  <a:lnTo>
                    <a:pt x="2346375" y="3780117"/>
                  </a:lnTo>
                  <a:lnTo>
                    <a:pt x="2293899" y="3780523"/>
                  </a:lnTo>
                  <a:lnTo>
                    <a:pt x="2245220" y="3781183"/>
                  </a:lnTo>
                  <a:lnTo>
                    <a:pt x="2200821" y="3782187"/>
                  </a:lnTo>
                  <a:lnTo>
                    <a:pt x="2161171" y="3783571"/>
                  </a:lnTo>
                  <a:lnTo>
                    <a:pt x="2077910" y="3788524"/>
                  </a:lnTo>
                  <a:lnTo>
                    <a:pt x="2029091" y="3791394"/>
                  </a:lnTo>
                  <a:lnTo>
                    <a:pt x="1980260" y="3794023"/>
                  </a:lnTo>
                  <a:lnTo>
                    <a:pt x="1931441" y="3796436"/>
                  </a:lnTo>
                  <a:lnTo>
                    <a:pt x="1882609" y="3798608"/>
                  </a:lnTo>
                  <a:lnTo>
                    <a:pt x="1833778" y="3800576"/>
                  </a:lnTo>
                  <a:lnTo>
                    <a:pt x="1784946" y="3802342"/>
                  </a:lnTo>
                  <a:lnTo>
                    <a:pt x="1736115" y="3803904"/>
                  </a:lnTo>
                  <a:lnTo>
                    <a:pt x="1687283" y="3805275"/>
                  </a:lnTo>
                  <a:lnTo>
                    <a:pt x="1638452" y="3806469"/>
                  </a:lnTo>
                  <a:lnTo>
                    <a:pt x="1589620" y="3807485"/>
                  </a:lnTo>
                  <a:lnTo>
                    <a:pt x="1540789" y="3808336"/>
                  </a:lnTo>
                  <a:lnTo>
                    <a:pt x="1491945" y="3809022"/>
                  </a:lnTo>
                  <a:lnTo>
                    <a:pt x="1443088" y="3809568"/>
                  </a:lnTo>
                  <a:lnTo>
                    <a:pt x="1394218" y="3809962"/>
                  </a:lnTo>
                  <a:lnTo>
                    <a:pt x="1345323" y="3810216"/>
                  </a:lnTo>
                  <a:lnTo>
                    <a:pt x="1296441" y="3810355"/>
                  </a:lnTo>
                  <a:lnTo>
                    <a:pt x="1247533" y="3810368"/>
                  </a:lnTo>
                  <a:lnTo>
                    <a:pt x="1149705" y="3810063"/>
                  </a:lnTo>
                  <a:lnTo>
                    <a:pt x="1051852" y="3809377"/>
                  </a:lnTo>
                  <a:lnTo>
                    <a:pt x="953985" y="3808349"/>
                  </a:lnTo>
                  <a:lnTo>
                    <a:pt x="900899" y="3807993"/>
                  </a:lnTo>
                  <a:lnTo>
                    <a:pt x="847407" y="3808133"/>
                  </a:lnTo>
                  <a:lnTo>
                    <a:pt x="793559" y="3808679"/>
                  </a:lnTo>
                  <a:lnTo>
                    <a:pt x="739394" y="3809542"/>
                  </a:lnTo>
                  <a:lnTo>
                    <a:pt x="684961" y="3810673"/>
                  </a:lnTo>
                  <a:lnTo>
                    <a:pt x="468477" y="3815918"/>
                  </a:lnTo>
                  <a:lnTo>
                    <a:pt x="414909" y="3817023"/>
                  </a:lnTo>
                  <a:lnTo>
                    <a:pt x="361378" y="3817912"/>
                  </a:lnTo>
                  <a:lnTo>
                    <a:pt x="307924" y="3818509"/>
                  </a:lnTo>
                  <a:lnTo>
                    <a:pt x="254584" y="3818725"/>
                  </a:lnTo>
                  <a:lnTo>
                    <a:pt x="201409" y="3818483"/>
                  </a:lnTo>
                  <a:lnTo>
                    <a:pt x="148437" y="3817721"/>
                  </a:lnTo>
                  <a:lnTo>
                    <a:pt x="116560" y="3818191"/>
                  </a:lnTo>
                  <a:lnTo>
                    <a:pt x="80810" y="3820528"/>
                  </a:lnTo>
                  <a:lnTo>
                    <a:pt x="41884" y="3824389"/>
                  </a:lnTo>
                  <a:lnTo>
                    <a:pt x="431" y="3829418"/>
                  </a:lnTo>
                  <a:lnTo>
                    <a:pt x="1117" y="3866769"/>
                  </a:lnTo>
                  <a:lnTo>
                    <a:pt x="42608" y="3861676"/>
                  </a:lnTo>
                  <a:lnTo>
                    <a:pt x="81445" y="3857752"/>
                  </a:lnTo>
                  <a:lnTo>
                    <a:pt x="116878" y="3855364"/>
                  </a:lnTo>
                  <a:lnTo>
                    <a:pt x="148183" y="3854869"/>
                  </a:lnTo>
                  <a:lnTo>
                    <a:pt x="201231" y="3855631"/>
                  </a:lnTo>
                  <a:lnTo>
                    <a:pt x="254495" y="3855872"/>
                  </a:lnTo>
                  <a:lnTo>
                    <a:pt x="307962" y="3855656"/>
                  </a:lnTo>
                  <a:lnTo>
                    <a:pt x="361556" y="3855059"/>
                  </a:lnTo>
                  <a:lnTo>
                    <a:pt x="415239" y="3854170"/>
                  </a:lnTo>
                  <a:lnTo>
                    <a:pt x="468960" y="3853053"/>
                  </a:lnTo>
                  <a:lnTo>
                    <a:pt x="685482" y="3847808"/>
                  </a:lnTo>
                  <a:lnTo>
                    <a:pt x="739775" y="3846703"/>
                  </a:lnTo>
                  <a:lnTo>
                    <a:pt x="793813" y="3845826"/>
                  </a:lnTo>
                  <a:lnTo>
                    <a:pt x="847559" y="3845280"/>
                  </a:lnTo>
                  <a:lnTo>
                    <a:pt x="900963" y="3845141"/>
                  </a:lnTo>
                  <a:lnTo>
                    <a:pt x="953960" y="3845496"/>
                  </a:lnTo>
                  <a:lnTo>
                    <a:pt x="1002893" y="3846042"/>
                  </a:lnTo>
                  <a:lnTo>
                    <a:pt x="1100772" y="3846906"/>
                  </a:lnTo>
                  <a:lnTo>
                    <a:pt x="1198676" y="3847414"/>
                  </a:lnTo>
                  <a:lnTo>
                    <a:pt x="1296593" y="3847503"/>
                  </a:lnTo>
                  <a:lnTo>
                    <a:pt x="1345565" y="3847363"/>
                  </a:lnTo>
                  <a:lnTo>
                    <a:pt x="1394536" y="3847109"/>
                  </a:lnTo>
                  <a:lnTo>
                    <a:pt x="1443520" y="3846703"/>
                  </a:lnTo>
                  <a:lnTo>
                    <a:pt x="1492504" y="3846157"/>
                  </a:lnTo>
                  <a:lnTo>
                    <a:pt x="1541500" y="3845471"/>
                  </a:lnTo>
                  <a:lnTo>
                    <a:pt x="1590497" y="3844620"/>
                  </a:lnTo>
                  <a:lnTo>
                    <a:pt x="1639493" y="3843604"/>
                  </a:lnTo>
                  <a:lnTo>
                    <a:pt x="1688477" y="3842410"/>
                  </a:lnTo>
                  <a:lnTo>
                    <a:pt x="1737448" y="3841026"/>
                  </a:lnTo>
                  <a:lnTo>
                    <a:pt x="1786407" y="3839464"/>
                  </a:lnTo>
                  <a:lnTo>
                    <a:pt x="1835340" y="3837698"/>
                  </a:lnTo>
                  <a:lnTo>
                    <a:pt x="1884273" y="3835730"/>
                  </a:lnTo>
                  <a:lnTo>
                    <a:pt x="1933181" y="3833545"/>
                  </a:lnTo>
                  <a:lnTo>
                    <a:pt x="1982076" y="3831145"/>
                  </a:lnTo>
                  <a:lnTo>
                    <a:pt x="2030958" y="3828504"/>
                  </a:lnTo>
                  <a:lnTo>
                    <a:pt x="2079815" y="3825646"/>
                  </a:lnTo>
                  <a:lnTo>
                    <a:pt x="2128659" y="3822535"/>
                  </a:lnTo>
                  <a:lnTo>
                    <a:pt x="2162911" y="3820693"/>
                  </a:lnTo>
                  <a:lnTo>
                    <a:pt x="2202370" y="3819309"/>
                  </a:lnTo>
                  <a:lnTo>
                    <a:pt x="2246566" y="3818318"/>
                  </a:lnTo>
                  <a:lnTo>
                    <a:pt x="2295029" y="3817658"/>
                  </a:lnTo>
                  <a:lnTo>
                    <a:pt x="2347303" y="3817251"/>
                  </a:lnTo>
                  <a:lnTo>
                    <a:pt x="2402890" y="3817048"/>
                  </a:lnTo>
                  <a:lnTo>
                    <a:pt x="2633383" y="3816896"/>
                  </a:lnTo>
                  <a:lnTo>
                    <a:pt x="2703957" y="3816693"/>
                  </a:lnTo>
                  <a:lnTo>
                    <a:pt x="2703957" y="3779545"/>
                  </a:lnTo>
                  <a:close/>
                </a:path>
                <a:path w="2704465" h="4561205">
                  <a:moveTo>
                    <a:pt x="2703957" y="3664013"/>
                  </a:moveTo>
                  <a:lnTo>
                    <a:pt x="2529128" y="3669119"/>
                  </a:lnTo>
                  <a:lnTo>
                    <a:pt x="2431326" y="3673665"/>
                  </a:lnTo>
                  <a:lnTo>
                    <a:pt x="2273770" y="3683597"/>
                  </a:lnTo>
                  <a:lnTo>
                    <a:pt x="2221788" y="3686098"/>
                  </a:lnTo>
                  <a:lnTo>
                    <a:pt x="2170315" y="3687876"/>
                  </a:lnTo>
                  <a:lnTo>
                    <a:pt x="2119249" y="3689045"/>
                  </a:lnTo>
                  <a:lnTo>
                    <a:pt x="2018118" y="3689934"/>
                  </a:lnTo>
                  <a:lnTo>
                    <a:pt x="1675853" y="3688626"/>
                  </a:lnTo>
                  <a:lnTo>
                    <a:pt x="1578698" y="3690124"/>
                  </a:lnTo>
                  <a:lnTo>
                    <a:pt x="1529613" y="3691636"/>
                  </a:lnTo>
                  <a:lnTo>
                    <a:pt x="1480121" y="3693769"/>
                  </a:lnTo>
                  <a:lnTo>
                    <a:pt x="1430159" y="3696614"/>
                  </a:lnTo>
                  <a:lnTo>
                    <a:pt x="1379677" y="3700272"/>
                  </a:lnTo>
                  <a:lnTo>
                    <a:pt x="1279182" y="3709022"/>
                  </a:lnTo>
                  <a:lnTo>
                    <a:pt x="1230299" y="3712045"/>
                  </a:lnTo>
                  <a:lnTo>
                    <a:pt x="1181862" y="3714026"/>
                  </a:lnTo>
                  <a:lnTo>
                    <a:pt x="1133767" y="3715105"/>
                  </a:lnTo>
                  <a:lnTo>
                    <a:pt x="1085913" y="3715435"/>
                  </a:lnTo>
                  <a:lnTo>
                    <a:pt x="990511" y="3714458"/>
                  </a:lnTo>
                  <a:lnTo>
                    <a:pt x="753186" y="3709327"/>
                  </a:lnTo>
                  <a:lnTo>
                    <a:pt x="704964" y="3708958"/>
                  </a:lnTo>
                  <a:lnTo>
                    <a:pt x="656082" y="3709136"/>
                  </a:lnTo>
                  <a:lnTo>
                    <a:pt x="549986" y="3710813"/>
                  </a:lnTo>
                  <a:lnTo>
                    <a:pt x="501370" y="3710406"/>
                  </a:lnTo>
                  <a:lnTo>
                    <a:pt x="197485" y="3701389"/>
                  </a:lnTo>
                  <a:lnTo>
                    <a:pt x="99136" y="3699916"/>
                  </a:lnTo>
                  <a:lnTo>
                    <a:pt x="49669" y="3699992"/>
                  </a:lnTo>
                  <a:lnTo>
                    <a:pt x="444" y="3700767"/>
                  </a:lnTo>
                  <a:lnTo>
                    <a:pt x="279" y="3701072"/>
                  </a:lnTo>
                  <a:lnTo>
                    <a:pt x="520" y="3713315"/>
                  </a:lnTo>
                  <a:lnTo>
                    <a:pt x="292" y="3721493"/>
                  </a:lnTo>
                  <a:lnTo>
                    <a:pt x="127" y="3729698"/>
                  </a:lnTo>
                  <a:lnTo>
                    <a:pt x="0" y="3737927"/>
                  </a:lnTo>
                  <a:lnTo>
                    <a:pt x="49072" y="3737140"/>
                  </a:lnTo>
                  <a:lnTo>
                    <a:pt x="98336" y="3737064"/>
                  </a:lnTo>
                  <a:lnTo>
                    <a:pt x="196596" y="3738537"/>
                  </a:lnTo>
                  <a:lnTo>
                    <a:pt x="501129" y="3747566"/>
                  </a:lnTo>
                  <a:lnTo>
                    <a:pt x="550164" y="3747960"/>
                  </a:lnTo>
                  <a:lnTo>
                    <a:pt x="656463" y="3746296"/>
                  </a:lnTo>
                  <a:lnTo>
                    <a:pt x="705015" y="3746119"/>
                  </a:lnTo>
                  <a:lnTo>
                    <a:pt x="753021" y="3746474"/>
                  </a:lnTo>
                  <a:lnTo>
                    <a:pt x="990765" y="3751618"/>
                  </a:lnTo>
                  <a:lnTo>
                    <a:pt x="1086827" y="3752608"/>
                  </a:lnTo>
                  <a:lnTo>
                    <a:pt x="1135024" y="3752278"/>
                  </a:lnTo>
                  <a:lnTo>
                    <a:pt x="1183474" y="3751186"/>
                  </a:lnTo>
                  <a:lnTo>
                    <a:pt x="1232255" y="3749205"/>
                  </a:lnTo>
                  <a:lnTo>
                    <a:pt x="1281480" y="3746157"/>
                  </a:lnTo>
                  <a:lnTo>
                    <a:pt x="1382153" y="3737381"/>
                  </a:lnTo>
                  <a:lnTo>
                    <a:pt x="1432445" y="3733749"/>
                  </a:lnTo>
                  <a:lnTo>
                    <a:pt x="1482191" y="3730904"/>
                  </a:lnTo>
                  <a:lnTo>
                    <a:pt x="1531467" y="3728770"/>
                  </a:lnTo>
                  <a:lnTo>
                    <a:pt x="1580311" y="3727272"/>
                  </a:lnTo>
                  <a:lnTo>
                    <a:pt x="1676971" y="3725773"/>
                  </a:lnTo>
                  <a:lnTo>
                    <a:pt x="2018855" y="3727081"/>
                  </a:lnTo>
                  <a:lnTo>
                    <a:pt x="2120430" y="3726192"/>
                  </a:lnTo>
                  <a:lnTo>
                    <a:pt x="2171700" y="3725024"/>
                  </a:lnTo>
                  <a:lnTo>
                    <a:pt x="2223401" y="3723233"/>
                  </a:lnTo>
                  <a:lnTo>
                    <a:pt x="2275586" y="3720719"/>
                  </a:lnTo>
                  <a:lnTo>
                    <a:pt x="2433307" y="3710787"/>
                  </a:lnTo>
                  <a:lnTo>
                    <a:pt x="2530894" y="3706241"/>
                  </a:lnTo>
                  <a:lnTo>
                    <a:pt x="2703957" y="3701173"/>
                  </a:lnTo>
                  <a:lnTo>
                    <a:pt x="2703957" y="3664013"/>
                  </a:lnTo>
                  <a:close/>
                </a:path>
                <a:path w="2704465" h="4561205">
                  <a:moveTo>
                    <a:pt x="2703957" y="2469565"/>
                  </a:moveTo>
                  <a:lnTo>
                    <a:pt x="2610472" y="2469832"/>
                  </a:lnTo>
                  <a:lnTo>
                    <a:pt x="2558516" y="2470620"/>
                  </a:lnTo>
                  <a:lnTo>
                    <a:pt x="2506294" y="2471966"/>
                  </a:lnTo>
                  <a:lnTo>
                    <a:pt x="2453703" y="2473972"/>
                  </a:lnTo>
                  <a:lnTo>
                    <a:pt x="2400655" y="2476728"/>
                  </a:lnTo>
                  <a:lnTo>
                    <a:pt x="2244496" y="2486964"/>
                  </a:lnTo>
                  <a:lnTo>
                    <a:pt x="2143887" y="2491587"/>
                  </a:lnTo>
                  <a:lnTo>
                    <a:pt x="2044852" y="2494534"/>
                  </a:lnTo>
                  <a:lnTo>
                    <a:pt x="1409357" y="2498801"/>
                  </a:lnTo>
                  <a:lnTo>
                    <a:pt x="1308887" y="2501176"/>
                  </a:lnTo>
                  <a:lnTo>
                    <a:pt x="1206931" y="2505100"/>
                  </a:lnTo>
                  <a:lnTo>
                    <a:pt x="988174" y="2515832"/>
                  </a:lnTo>
                  <a:lnTo>
                    <a:pt x="455841" y="2529763"/>
                  </a:lnTo>
                  <a:lnTo>
                    <a:pt x="447611" y="2530119"/>
                  </a:lnTo>
                  <a:lnTo>
                    <a:pt x="442290" y="2562034"/>
                  </a:lnTo>
                  <a:lnTo>
                    <a:pt x="457314" y="2561374"/>
                  </a:lnTo>
                  <a:lnTo>
                    <a:pt x="990219" y="2547429"/>
                  </a:lnTo>
                  <a:lnTo>
                    <a:pt x="1208913" y="2536698"/>
                  </a:lnTo>
                  <a:lnTo>
                    <a:pt x="1310449" y="2532799"/>
                  </a:lnTo>
                  <a:lnTo>
                    <a:pt x="1410500" y="2530437"/>
                  </a:lnTo>
                  <a:lnTo>
                    <a:pt x="2046846" y="2526157"/>
                  </a:lnTo>
                  <a:lnTo>
                    <a:pt x="2146008" y="2523210"/>
                  </a:lnTo>
                  <a:lnTo>
                    <a:pt x="2247049" y="2518575"/>
                  </a:lnTo>
                  <a:lnTo>
                    <a:pt x="2403195" y="2508339"/>
                  </a:lnTo>
                  <a:lnTo>
                    <a:pt x="2455862" y="2505608"/>
                  </a:lnTo>
                  <a:lnTo>
                    <a:pt x="2508085" y="2503614"/>
                  </a:lnTo>
                  <a:lnTo>
                    <a:pt x="2559939" y="2502268"/>
                  </a:lnTo>
                  <a:lnTo>
                    <a:pt x="2611526" y="2501493"/>
                  </a:lnTo>
                  <a:lnTo>
                    <a:pt x="2703957" y="2501227"/>
                  </a:lnTo>
                  <a:lnTo>
                    <a:pt x="2703957" y="2469565"/>
                  </a:lnTo>
                  <a:close/>
                </a:path>
                <a:path w="2704465" h="4561205">
                  <a:moveTo>
                    <a:pt x="2703957" y="2389390"/>
                  </a:moveTo>
                  <a:lnTo>
                    <a:pt x="2147265" y="2392680"/>
                  </a:lnTo>
                  <a:lnTo>
                    <a:pt x="1745246" y="2402040"/>
                  </a:lnTo>
                  <a:lnTo>
                    <a:pt x="1444650" y="2414333"/>
                  </a:lnTo>
                  <a:lnTo>
                    <a:pt x="1358519" y="2418499"/>
                  </a:lnTo>
                  <a:lnTo>
                    <a:pt x="1271866" y="2420899"/>
                  </a:lnTo>
                  <a:lnTo>
                    <a:pt x="472097" y="2428557"/>
                  </a:lnTo>
                  <a:lnTo>
                    <a:pt x="460590" y="2428773"/>
                  </a:lnTo>
                  <a:lnTo>
                    <a:pt x="457085" y="2460472"/>
                  </a:lnTo>
                  <a:lnTo>
                    <a:pt x="470077" y="2460218"/>
                  </a:lnTo>
                  <a:lnTo>
                    <a:pt x="1273314" y="2452522"/>
                  </a:lnTo>
                  <a:lnTo>
                    <a:pt x="1360385" y="2450096"/>
                  </a:lnTo>
                  <a:lnTo>
                    <a:pt x="1446695" y="2445918"/>
                  </a:lnTo>
                  <a:lnTo>
                    <a:pt x="1746859" y="2433650"/>
                  </a:lnTo>
                  <a:lnTo>
                    <a:pt x="2147112" y="2424328"/>
                  </a:lnTo>
                  <a:lnTo>
                    <a:pt x="2703957" y="2421051"/>
                  </a:lnTo>
                  <a:lnTo>
                    <a:pt x="2703957" y="2420480"/>
                  </a:lnTo>
                  <a:lnTo>
                    <a:pt x="2703957" y="2389390"/>
                  </a:lnTo>
                  <a:close/>
                </a:path>
                <a:path w="2704465" h="4561205">
                  <a:moveTo>
                    <a:pt x="2703957" y="2286838"/>
                  </a:moveTo>
                  <a:lnTo>
                    <a:pt x="2451887" y="2293366"/>
                  </a:lnTo>
                  <a:lnTo>
                    <a:pt x="2285288" y="2294928"/>
                  </a:lnTo>
                  <a:lnTo>
                    <a:pt x="2041461" y="2294674"/>
                  </a:lnTo>
                  <a:lnTo>
                    <a:pt x="1991233" y="2295423"/>
                  </a:lnTo>
                  <a:lnTo>
                    <a:pt x="1939340" y="2296782"/>
                  </a:lnTo>
                  <a:lnTo>
                    <a:pt x="1884921" y="2298916"/>
                  </a:lnTo>
                  <a:lnTo>
                    <a:pt x="1827110" y="2301976"/>
                  </a:lnTo>
                  <a:lnTo>
                    <a:pt x="1568691" y="2318385"/>
                  </a:lnTo>
                  <a:lnTo>
                    <a:pt x="1246314" y="2333117"/>
                  </a:lnTo>
                  <a:lnTo>
                    <a:pt x="1018959" y="2339492"/>
                  </a:lnTo>
                  <a:lnTo>
                    <a:pt x="887107" y="2340902"/>
                  </a:lnTo>
                  <a:lnTo>
                    <a:pt x="825931" y="2340686"/>
                  </a:lnTo>
                  <a:lnTo>
                    <a:pt x="768934" y="2339784"/>
                  </a:lnTo>
                  <a:lnTo>
                    <a:pt x="716864" y="2338108"/>
                  </a:lnTo>
                  <a:lnTo>
                    <a:pt x="670496" y="2335606"/>
                  </a:lnTo>
                  <a:lnTo>
                    <a:pt x="630580" y="2332215"/>
                  </a:lnTo>
                  <a:lnTo>
                    <a:pt x="570534" y="2324277"/>
                  </a:lnTo>
                  <a:lnTo>
                    <a:pt x="536359" y="2321483"/>
                  </a:lnTo>
                  <a:lnTo>
                    <a:pt x="496125" y="2319413"/>
                  </a:lnTo>
                  <a:lnTo>
                    <a:pt x="467982" y="2318575"/>
                  </a:lnTo>
                  <a:lnTo>
                    <a:pt x="467779" y="2326703"/>
                  </a:lnTo>
                  <a:lnTo>
                    <a:pt x="466521" y="2350147"/>
                  </a:lnTo>
                  <a:lnTo>
                    <a:pt x="477024" y="2350389"/>
                  </a:lnTo>
                  <a:lnTo>
                    <a:pt x="522490" y="2352370"/>
                  </a:lnTo>
                  <a:lnTo>
                    <a:pt x="560692" y="2355227"/>
                  </a:lnTo>
                  <a:lnTo>
                    <a:pt x="624255" y="2363520"/>
                  </a:lnTo>
                  <a:lnTo>
                    <a:pt x="665137" y="2367026"/>
                  </a:lnTo>
                  <a:lnTo>
                    <a:pt x="712482" y="2369604"/>
                  </a:lnTo>
                  <a:lnTo>
                    <a:pt x="765543" y="2371344"/>
                  </a:lnTo>
                  <a:lnTo>
                    <a:pt x="823544" y="2372296"/>
                  </a:lnTo>
                  <a:lnTo>
                    <a:pt x="885723" y="2372537"/>
                  </a:lnTo>
                  <a:lnTo>
                    <a:pt x="1019543" y="2371115"/>
                  </a:lnTo>
                  <a:lnTo>
                    <a:pt x="1248029" y="2364714"/>
                  </a:lnTo>
                  <a:lnTo>
                    <a:pt x="1571371" y="2349970"/>
                  </a:lnTo>
                  <a:lnTo>
                    <a:pt x="1829650" y="2333599"/>
                  </a:lnTo>
                  <a:lnTo>
                    <a:pt x="1887067" y="2330551"/>
                  </a:lnTo>
                  <a:lnTo>
                    <a:pt x="1941093" y="2328418"/>
                  </a:lnTo>
                  <a:lnTo>
                    <a:pt x="1992579" y="2327071"/>
                  </a:lnTo>
                  <a:lnTo>
                    <a:pt x="2042388" y="2326322"/>
                  </a:lnTo>
                  <a:lnTo>
                    <a:pt x="2287574" y="2326589"/>
                  </a:lnTo>
                  <a:lnTo>
                    <a:pt x="2452484" y="2325116"/>
                  </a:lnTo>
                  <a:lnTo>
                    <a:pt x="2703957" y="2318486"/>
                  </a:lnTo>
                  <a:lnTo>
                    <a:pt x="2703957" y="2286838"/>
                  </a:lnTo>
                  <a:close/>
                </a:path>
                <a:path w="2704465" h="4561205">
                  <a:moveTo>
                    <a:pt x="2703957" y="2111197"/>
                  </a:moveTo>
                  <a:lnTo>
                    <a:pt x="2543924" y="2111819"/>
                  </a:lnTo>
                  <a:lnTo>
                    <a:pt x="2394788" y="2109825"/>
                  </a:lnTo>
                  <a:lnTo>
                    <a:pt x="2297226" y="2107006"/>
                  </a:lnTo>
                  <a:lnTo>
                    <a:pt x="2106117" y="2098967"/>
                  </a:lnTo>
                  <a:lnTo>
                    <a:pt x="2009457" y="2096554"/>
                  </a:lnTo>
                  <a:lnTo>
                    <a:pt x="1911718" y="2095563"/>
                  </a:lnTo>
                  <a:lnTo>
                    <a:pt x="1763623" y="2096554"/>
                  </a:lnTo>
                  <a:lnTo>
                    <a:pt x="1614500" y="2100224"/>
                  </a:lnTo>
                  <a:lnTo>
                    <a:pt x="1465249" y="2106257"/>
                  </a:lnTo>
                  <a:lnTo>
                    <a:pt x="1267815" y="2117382"/>
                  </a:lnTo>
                  <a:lnTo>
                    <a:pt x="1001941" y="2136978"/>
                  </a:lnTo>
                  <a:lnTo>
                    <a:pt x="935228" y="2140559"/>
                  </a:lnTo>
                  <a:lnTo>
                    <a:pt x="687108" y="2149068"/>
                  </a:lnTo>
                  <a:lnTo>
                    <a:pt x="465340" y="2153602"/>
                  </a:lnTo>
                  <a:lnTo>
                    <a:pt x="467245" y="2185225"/>
                  </a:lnTo>
                  <a:lnTo>
                    <a:pt x="689038" y="2180691"/>
                  </a:lnTo>
                  <a:lnTo>
                    <a:pt x="938136" y="2172144"/>
                  </a:lnTo>
                  <a:lnTo>
                    <a:pt x="1005078" y="2168550"/>
                  </a:lnTo>
                  <a:lnTo>
                    <a:pt x="1270990" y="2148941"/>
                  </a:lnTo>
                  <a:lnTo>
                    <a:pt x="1467599" y="2137829"/>
                  </a:lnTo>
                  <a:lnTo>
                    <a:pt x="1615668" y="2131834"/>
                  </a:lnTo>
                  <a:lnTo>
                    <a:pt x="1776971" y="2127999"/>
                  </a:lnTo>
                  <a:lnTo>
                    <a:pt x="1883981" y="2127212"/>
                  </a:lnTo>
                  <a:lnTo>
                    <a:pt x="1990217" y="2127961"/>
                  </a:lnTo>
                  <a:lnTo>
                    <a:pt x="2095373" y="2130387"/>
                  </a:lnTo>
                  <a:lnTo>
                    <a:pt x="2295118" y="2138692"/>
                  </a:lnTo>
                  <a:lnTo>
                    <a:pt x="2392984" y="2141512"/>
                  </a:lnTo>
                  <a:lnTo>
                    <a:pt x="2542743" y="2143493"/>
                  </a:lnTo>
                  <a:lnTo>
                    <a:pt x="2703957" y="2142845"/>
                  </a:lnTo>
                  <a:lnTo>
                    <a:pt x="2703957" y="2111197"/>
                  </a:lnTo>
                  <a:close/>
                </a:path>
              </a:pathLst>
            </a:custGeom>
            <a:solidFill>
              <a:srgbClr val="59CEA1"/>
            </a:solidFill>
          </p:spPr>
          <p:txBody>
            <a:bodyPr wrap="square" lIns="0" tIns="0" rIns="0" bIns="0" rtlCol="0"/>
            <a:lstStyle/>
            <a:p>
              <a:endParaRPr/>
            </a:p>
          </p:txBody>
        </p:sp>
        <p:pic>
          <p:nvPicPr>
            <p:cNvPr id="45" name="object 43">
              <a:extLst>
                <a:ext uri="{FF2B5EF4-FFF2-40B4-BE49-F238E27FC236}">
                  <a16:creationId xmlns:a16="http://schemas.microsoft.com/office/drawing/2014/main" id="{D2460CFC-BE56-0847-A843-2F03E7A931CC}"/>
                </a:ext>
              </a:extLst>
            </p:cNvPr>
            <p:cNvPicPr/>
            <p:nvPr/>
          </p:nvPicPr>
          <p:blipFill>
            <a:blip r:embed="rId5" cstate="print"/>
            <a:stretch>
              <a:fillRect/>
            </a:stretch>
          </p:blipFill>
          <p:spPr>
            <a:xfrm>
              <a:off x="4963030" y="2723584"/>
              <a:ext cx="212079" cy="215802"/>
            </a:xfrm>
            <a:prstGeom prst="rect">
              <a:avLst/>
            </a:prstGeom>
          </p:spPr>
        </p:pic>
        <p:sp>
          <p:nvSpPr>
            <p:cNvPr id="46" name="object 44">
              <a:extLst>
                <a:ext uri="{FF2B5EF4-FFF2-40B4-BE49-F238E27FC236}">
                  <a16:creationId xmlns:a16="http://schemas.microsoft.com/office/drawing/2014/main" id="{43A889BA-7666-B24E-92DC-ADAC0624C6F0}"/>
                </a:ext>
              </a:extLst>
            </p:cNvPr>
            <p:cNvSpPr/>
            <p:nvPr/>
          </p:nvSpPr>
          <p:spPr>
            <a:xfrm>
              <a:off x="5108571" y="7830293"/>
              <a:ext cx="187960" cy="258445"/>
            </a:xfrm>
            <a:custGeom>
              <a:avLst/>
              <a:gdLst/>
              <a:ahLst/>
              <a:cxnLst/>
              <a:rect l="l" t="t" r="r" b="b"/>
              <a:pathLst>
                <a:path w="187960" h="258445">
                  <a:moveTo>
                    <a:pt x="72803" y="258041"/>
                  </a:moveTo>
                  <a:lnTo>
                    <a:pt x="22617" y="238447"/>
                  </a:lnTo>
                  <a:lnTo>
                    <a:pt x="0" y="202035"/>
                  </a:lnTo>
                  <a:lnTo>
                    <a:pt x="3479" y="187071"/>
                  </a:lnTo>
                  <a:lnTo>
                    <a:pt x="78701" y="22606"/>
                  </a:lnTo>
                  <a:lnTo>
                    <a:pt x="87742" y="10191"/>
                  </a:lnTo>
                  <a:lnTo>
                    <a:pt x="100437" y="2447"/>
                  </a:lnTo>
                  <a:lnTo>
                    <a:pt x="115102" y="0"/>
                  </a:lnTo>
                  <a:lnTo>
                    <a:pt x="130050" y="3475"/>
                  </a:lnTo>
                  <a:lnTo>
                    <a:pt x="165323" y="19588"/>
                  </a:lnTo>
                  <a:lnTo>
                    <a:pt x="177729" y="28631"/>
                  </a:lnTo>
                  <a:lnTo>
                    <a:pt x="185470" y="41330"/>
                  </a:lnTo>
                  <a:lnTo>
                    <a:pt x="187917" y="56000"/>
                  </a:lnTo>
                  <a:lnTo>
                    <a:pt x="184437" y="70959"/>
                  </a:lnTo>
                  <a:lnTo>
                    <a:pt x="109216" y="235425"/>
                  </a:lnTo>
                  <a:lnTo>
                    <a:pt x="100174" y="247841"/>
                  </a:lnTo>
                  <a:lnTo>
                    <a:pt x="87476" y="255589"/>
                  </a:lnTo>
                  <a:lnTo>
                    <a:pt x="72803" y="258041"/>
                  </a:lnTo>
                  <a:close/>
                </a:path>
              </a:pathLst>
            </a:custGeom>
            <a:solidFill>
              <a:srgbClr val="0E84F1"/>
            </a:solid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8" name="Picture 7">
            <a:extLst>
              <a:ext uri="{FF2B5EF4-FFF2-40B4-BE49-F238E27FC236}">
                <a16:creationId xmlns:a16="http://schemas.microsoft.com/office/drawing/2014/main" id="{A8171506-4932-7C40-8049-966BAD8D0604}"/>
              </a:ext>
            </a:extLst>
          </p:cNvPr>
          <p:cNvPicPr>
            <a:picLocks noChangeAspect="1"/>
          </p:cNvPicPr>
          <p:nvPr/>
        </p:nvPicPr>
        <p:blipFill>
          <a:blip r:embed="rId3"/>
          <a:stretch>
            <a:fillRect/>
          </a:stretch>
        </p:blipFill>
        <p:spPr>
          <a:xfrm rot="14310864">
            <a:off x="7249194" y="13548"/>
            <a:ext cx="5384800" cy="4655608"/>
          </a:xfrm>
          <a:prstGeom prst="rect">
            <a:avLst/>
          </a:prstGeom>
        </p:spPr>
      </p:pic>
      <p:sp>
        <p:nvSpPr>
          <p:cNvPr id="7" name="Rounded Rectangle 6">
            <a:extLst>
              <a:ext uri="{FF2B5EF4-FFF2-40B4-BE49-F238E27FC236}">
                <a16:creationId xmlns:a16="http://schemas.microsoft.com/office/drawing/2014/main" id="{D936AD34-46AA-C843-B957-150F02028F7A}"/>
              </a:ext>
            </a:extLst>
          </p:cNvPr>
          <p:cNvSpPr/>
          <p:nvPr/>
        </p:nvSpPr>
        <p:spPr>
          <a:xfrm>
            <a:off x="1921934" y="2466782"/>
            <a:ext cx="9677400" cy="2621685"/>
          </a:xfrm>
          <a:prstGeom prst="roundRect">
            <a:avLst>
              <a:gd name="adj" fmla="val 84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Google Shape;244;p20"/>
          <p:cNvSpPr txBox="1">
            <a:spLocks noGrp="1"/>
          </p:cNvSpPr>
          <p:nvPr>
            <p:ph type="title"/>
          </p:nvPr>
        </p:nvSpPr>
        <p:spPr>
          <a:xfrm>
            <a:off x="440267" y="707953"/>
            <a:ext cx="1017693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6000" b="1" dirty="0">
                <a:solidFill>
                  <a:srgbClr val="C00000"/>
                </a:solidFill>
                <a:latin typeface="Trade Gothic Next HvyCd" panose="020B0806040303020004" pitchFamily="34" charset="0"/>
              </a:rPr>
              <a:t>DUAL ENROLLMENT </a:t>
            </a:r>
            <a:br>
              <a:rPr lang="en-US" sz="6000" b="1" dirty="0">
                <a:solidFill>
                  <a:srgbClr val="C00000"/>
                </a:solidFill>
                <a:latin typeface="Trade Gothic Next HvyCd" panose="020B0806040303020004" pitchFamily="34" charset="0"/>
              </a:rPr>
            </a:br>
            <a:r>
              <a:rPr lang="en-US" sz="6000" b="1" dirty="0">
                <a:solidFill>
                  <a:srgbClr val="C00000"/>
                </a:solidFill>
                <a:latin typeface="Trade Gothic Next HvyCd" panose="020B0806040303020004" pitchFamily="34" charset="0"/>
              </a:rPr>
              <a:t>TOOLKIT AVAILABLE</a:t>
            </a:r>
          </a:p>
        </p:txBody>
      </p:sp>
      <p:sp>
        <p:nvSpPr>
          <p:cNvPr id="245" name="Google Shape;245;p20"/>
          <p:cNvSpPr txBox="1">
            <a:spLocks noGrp="1"/>
          </p:cNvSpPr>
          <p:nvPr>
            <p:ph type="body" idx="1"/>
          </p:nvPr>
        </p:nvSpPr>
        <p:spPr>
          <a:xfrm>
            <a:off x="4688413" y="2779412"/>
            <a:ext cx="4210054" cy="1995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400" dirty="0">
                <a:solidFill>
                  <a:schemeClr val="bg1"/>
                </a:solidFill>
              </a:rPr>
              <a:t>Please check out the online Dual Enrollment Toolkit and other resources offered by United Way of Greater Los Angeles as part of the Community College Success Initiative.</a:t>
            </a:r>
            <a:endParaRPr sz="2400" dirty="0">
              <a:solidFill>
                <a:schemeClr val="bg1"/>
              </a:solidFill>
            </a:endParaRPr>
          </a:p>
        </p:txBody>
      </p:sp>
      <p:pic>
        <p:nvPicPr>
          <p:cNvPr id="3" name="Picture 2" descr="A computer with a screen showing a powerpoint presentation&#10;&#10;Description automatically generated">
            <a:extLst>
              <a:ext uri="{FF2B5EF4-FFF2-40B4-BE49-F238E27FC236}">
                <a16:creationId xmlns:a16="http://schemas.microsoft.com/office/drawing/2014/main" id="{61434847-20D4-F04E-9B78-52D84C8CD782}"/>
              </a:ext>
            </a:extLst>
          </p:cNvPr>
          <p:cNvPicPr>
            <a:picLocks noChangeAspect="1"/>
          </p:cNvPicPr>
          <p:nvPr/>
        </p:nvPicPr>
        <p:blipFill>
          <a:blip r:embed="rId4"/>
          <a:stretch>
            <a:fillRect/>
          </a:stretch>
        </p:blipFill>
        <p:spPr>
          <a:xfrm>
            <a:off x="-342902" y="1923115"/>
            <a:ext cx="5270501" cy="4099279"/>
          </a:xfrm>
          <a:prstGeom prst="rect">
            <a:avLst/>
          </a:prstGeom>
        </p:spPr>
      </p:pic>
      <p:pic>
        <p:nvPicPr>
          <p:cNvPr id="10" name="Picture 9">
            <a:extLst>
              <a:ext uri="{FF2B5EF4-FFF2-40B4-BE49-F238E27FC236}">
                <a16:creationId xmlns:a16="http://schemas.microsoft.com/office/drawing/2014/main" id="{B442A9E6-069C-7B42-BB13-1BA1AB100F02}"/>
              </a:ext>
            </a:extLst>
          </p:cNvPr>
          <p:cNvPicPr>
            <a:picLocks noChangeAspect="1"/>
          </p:cNvPicPr>
          <p:nvPr/>
        </p:nvPicPr>
        <p:blipFill>
          <a:blip r:embed="rId5"/>
          <a:stretch>
            <a:fillRect/>
          </a:stretch>
        </p:blipFill>
        <p:spPr>
          <a:xfrm>
            <a:off x="8997180" y="2127352"/>
            <a:ext cx="3369731" cy="3192377"/>
          </a:xfrm>
          <a:prstGeom prst="rect">
            <a:avLst/>
          </a:prstGeom>
        </p:spPr>
      </p:pic>
      <p:sp>
        <p:nvSpPr>
          <p:cNvPr id="11" name="Google Shape;245;p20">
            <a:extLst>
              <a:ext uri="{FF2B5EF4-FFF2-40B4-BE49-F238E27FC236}">
                <a16:creationId xmlns:a16="http://schemas.microsoft.com/office/drawing/2014/main" id="{C1381D71-9DBF-8C40-9E9B-763D03FB7B0C}"/>
              </a:ext>
            </a:extLst>
          </p:cNvPr>
          <p:cNvSpPr txBox="1">
            <a:spLocks/>
          </p:cNvSpPr>
          <p:nvPr/>
        </p:nvSpPr>
        <p:spPr>
          <a:xfrm>
            <a:off x="3985680" y="5182303"/>
            <a:ext cx="7300029" cy="4294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ctr" rtl="0">
              <a:lnSpc>
                <a:spcPct val="90000"/>
              </a:lnSpc>
              <a:spcBef>
                <a:spcPts val="1000"/>
              </a:spcBef>
              <a:spcAft>
                <a:spcPts val="0"/>
              </a:spcAft>
              <a:buClr>
                <a:schemeClr val="dk1"/>
              </a:buClr>
              <a:buSzPts val="2800"/>
              <a:buNone/>
            </a:pPr>
            <a:r>
              <a:rPr lang="en-US" sz="2000" b="1" u="sng" dirty="0">
                <a:solidFill>
                  <a:schemeClr val="tx1">
                    <a:lumMod val="65000"/>
                    <a:lumOff val="35000"/>
                  </a:schemeClr>
                </a:solidFill>
                <a:hlinkClick r:id="rId6">
                  <a:extLst>
                    <a:ext uri="{A12FA001-AC4F-418D-AE19-62706E023703}">
                      <ahyp:hlinkClr xmlns:ahyp="http://schemas.microsoft.com/office/drawing/2018/hyperlinkcolor" val="tx"/>
                    </a:ext>
                  </a:extLst>
                </a:hlinkClick>
              </a:rPr>
              <a:t>https://unitedwayla.org/community-college-success-resources/</a:t>
            </a:r>
            <a:endParaRPr lang="en-US" sz="2000" b="1" dirty="0">
              <a:solidFill>
                <a:schemeClr val="tx1">
                  <a:lumMod val="65000"/>
                  <a:lumOff val="3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3" name="object 2">
            <a:extLst>
              <a:ext uri="{FF2B5EF4-FFF2-40B4-BE49-F238E27FC236}">
                <a16:creationId xmlns:a16="http://schemas.microsoft.com/office/drawing/2014/main" id="{4A5C5B3C-B3F5-B741-93E7-2EB73667BD70}"/>
              </a:ext>
            </a:extLst>
          </p:cNvPr>
          <p:cNvSpPr/>
          <p:nvPr/>
        </p:nvSpPr>
        <p:spPr>
          <a:xfrm>
            <a:off x="0" y="0"/>
            <a:ext cx="12192000"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FFF4EE"/>
          </a:solidFill>
        </p:spPr>
        <p:txBody>
          <a:bodyPr wrap="square" lIns="0" tIns="0" rIns="0" bIns="0" rtlCol="0"/>
          <a:lstStyle/>
          <a:p>
            <a:endParaRPr/>
          </a:p>
        </p:txBody>
      </p:sp>
      <p:sp>
        <p:nvSpPr>
          <p:cNvPr id="251" name="Google Shape;251;p21"/>
          <p:cNvSpPr txBox="1"/>
          <p:nvPr/>
        </p:nvSpPr>
        <p:spPr>
          <a:xfrm>
            <a:off x="2231271" y="2930810"/>
            <a:ext cx="772945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12000" b="1" dirty="0">
                <a:solidFill>
                  <a:srgbClr val="C00000"/>
                </a:solidFill>
                <a:latin typeface="Trade Gothic Next HvyCd" panose="020B0806040303020004" pitchFamily="34" charset="0"/>
                <a:ea typeface="Calibri"/>
                <a:cs typeface="Calibri"/>
                <a:sym typeface="Calibri"/>
              </a:rPr>
              <a:t>THANK YOU!</a:t>
            </a:r>
            <a:endParaRPr sz="12000" b="1" dirty="0">
              <a:solidFill>
                <a:srgbClr val="C00000"/>
              </a:solidFill>
              <a:latin typeface="Trade Gothic Next HvyCd" panose="020B0806040303020004" pitchFamily="34" charset="0"/>
            </a:endParaRPr>
          </a:p>
        </p:txBody>
      </p:sp>
      <p:pic>
        <p:nvPicPr>
          <p:cNvPr id="4" name="Picture 3" descr="An orange and black background&#10;&#10;Description automatically generated">
            <a:extLst>
              <a:ext uri="{FF2B5EF4-FFF2-40B4-BE49-F238E27FC236}">
                <a16:creationId xmlns:a16="http://schemas.microsoft.com/office/drawing/2014/main" id="{046113B4-9205-FE47-8361-CE93FA3CD53F}"/>
              </a:ext>
            </a:extLst>
          </p:cNvPr>
          <p:cNvPicPr>
            <a:picLocks noChangeAspect="1"/>
          </p:cNvPicPr>
          <p:nvPr/>
        </p:nvPicPr>
        <p:blipFill rotWithShape="1">
          <a:blip r:embed="rId3"/>
          <a:srcRect l="12206" t="65856" r="-2761"/>
          <a:stretch/>
        </p:blipFill>
        <p:spPr>
          <a:xfrm>
            <a:off x="0" y="-73152"/>
            <a:ext cx="11747500" cy="21227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 name="Picture 9">
            <a:extLst>
              <a:ext uri="{FF2B5EF4-FFF2-40B4-BE49-F238E27FC236}">
                <a16:creationId xmlns:a16="http://schemas.microsoft.com/office/drawing/2014/main" id="{2D01FEAA-F756-3A4A-9793-46D3DE91B10E}"/>
              </a:ext>
            </a:extLst>
          </p:cNvPr>
          <p:cNvPicPr>
            <a:picLocks noChangeAspect="1"/>
          </p:cNvPicPr>
          <p:nvPr/>
        </p:nvPicPr>
        <p:blipFill>
          <a:blip r:embed="rId3"/>
          <a:stretch>
            <a:fillRect/>
          </a:stretch>
        </p:blipFill>
        <p:spPr>
          <a:xfrm rot="13677909">
            <a:off x="-734010" y="3899252"/>
            <a:ext cx="4942084" cy="4272844"/>
          </a:xfrm>
          <a:prstGeom prst="rect">
            <a:avLst/>
          </a:prstGeom>
        </p:spPr>
      </p:pic>
      <p:sp>
        <p:nvSpPr>
          <p:cNvPr id="17" name="Rounded Rectangle 16">
            <a:extLst>
              <a:ext uri="{FF2B5EF4-FFF2-40B4-BE49-F238E27FC236}">
                <a16:creationId xmlns:a16="http://schemas.microsoft.com/office/drawing/2014/main" id="{FEDD5CCA-6621-5949-8E04-69FB21CD5C66}"/>
              </a:ext>
            </a:extLst>
          </p:cNvPr>
          <p:cNvSpPr/>
          <p:nvPr/>
        </p:nvSpPr>
        <p:spPr>
          <a:xfrm>
            <a:off x="7511831" y="4620118"/>
            <a:ext cx="4340771" cy="1131428"/>
          </a:xfrm>
          <a:prstGeom prst="roundRect">
            <a:avLst>
              <a:gd name="adj" fmla="val 38997"/>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9E90CB96-281F-A647-8AE5-5CD482EF3AA1}"/>
              </a:ext>
            </a:extLst>
          </p:cNvPr>
          <p:cNvSpPr/>
          <p:nvPr/>
        </p:nvSpPr>
        <p:spPr>
          <a:xfrm>
            <a:off x="3558629" y="4620118"/>
            <a:ext cx="3778468" cy="1131428"/>
          </a:xfrm>
          <a:prstGeom prst="roundRect">
            <a:avLst>
              <a:gd name="adj" fmla="val 38997"/>
            </a:avLst>
          </a:prstGeom>
          <a:solidFill>
            <a:srgbClr val="FF925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A person in sunglasses holding a coffee cup&#10;&#10;Description automatically generated">
            <a:extLst>
              <a:ext uri="{FF2B5EF4-FFF2-40B4-BE49-F238E27FC236}">
                <a16:creationId xmlns:a16="http://schemas.microsoft.com/office/drawing/2014/main" id="{9153DE1D-24BB-854B-91DA-BB0853644A8C}"/>
              </a:ext>
            </a:extLst>
          </p:cNvPr>
          <p:cNvPicPr>
            <a:picLocks noChangeAspect="1"/>
          </p:cNvPicPr>
          <p:nvPr/>
        </p:nvPicPr>
        <p:blipFill>
          <a:blip r:embed="rId4"/>
          <a:stretch>
            <a:fillRect/>
          </a:stretch>
        </p:blipFill>
        <p:spPr>
          <a:xfrm>
            <a:off x="-2959100" y="1057749"/>
            <a:ext cx="8700377" cy="5800251"/>
          </a:xfrm>
          <a:prstGeom prst="rect">
            <a:avLst/>
          </a:prstGeom>
        </p:spPr>
      </p:pic>
      <p:sp>
        <p:nvSpPr>
          <p:cNvPr id="100" name="Google Shape;100;p3"/>
          <p:cNvSpPr txBox="1">
            <a:spLocks noGrp="1"/>
          </p:cNvSpPr>
          <p:nvPr>
            <p:ph type="title"/>
          </p:nvPr>
        </p:nvSpPr>
        <p:spPr>
          <a:xfrm>
            <a:off x="1930400" y="365125"/>
            <a:ext cx="95123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b="1" dirty="0">
                <a:solidFill>
                  <a:srgbClr val="C00000"/>
                </a:solidFill>
                <a:latin typeface="Trade Gothic Next HvyCd" panose="020B0806040303020004" pitchFamily="34" charset="0"/>
              </a:rPr>
              <a:t>Who Can Take Dual Enrollment Classes?</a:t>
            </a:r>
            <a:endParaRPr sz="4800" b="1" dirty="0">
              <a:solidFill>
                <a:srgbClr val="C00000"/>
              </a:solidFill>
              <a:latin typeface="Trade Gothic Next HvyCd" panose="020B0806040303020004" pitchFamily="34" charset="0"/>
            </a:endParaRPr>
          </a:p>
        </p:txBody>
      </p:sp>
      <p:sp>
        <p:nvSpPr>
          <p:cNvPr id="101" name="Google Shape;101;p3"/>
          <p:cNvSpPr txBox="1">
            <a:spLocks noGrp="1"/>
          </p:cNvSpPr>
          <p:nvPr>
            <p:ph type="body" idx="1"/>
          </p:nvPr>
        </p:nvSpPr>
        <p:spPr>
          <a:xfrm>
            <a:off x="2476500" y="1616242"/>
            <a:ext cx="8877299" cy="151496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0000"/>
              </a:buClr>
              <a:buSzPts val="2400"/>
              <a:buFont typeface="Arial"/>
              <a:buChar char="•"/>
            </a:pPr>
            <a:r>
              <a:rPr lang="en-US" sz="2400" b="1" i="0" u="none" strike="noStrike" dirty="0">
                <a:solidFill>
                  <a:srgbClr val="000000"/>
                </a:solidFill>
                <a:latin typeface="Calibri"/>
                <a:ea typeface="Calibri"/>
                <a:cs typeface="Calibri"/>
                <a:sym typeface="Calibri"/>
              </a:rPr>
              <a:t>Dual enrollment is open to ALL high school students.</a:t>
            </a:r>
            <a:endParaRPr dirty="0"/>
          </a:p>
          <a:p>
            <a:pPr marL="228600" lvl="0" indent="-228600" algn="l" rtl="0">
              <a:lnSpc>
                <a:spcPct val="90000"/>
              </a:lnSpc>
              <a:spcBef>
                <a:spcPts val="1000"/>
              </a:spcBef>
              <a:spcAft>
                <a:spcPts val="0"/>
              </a:spcAft>
              <a:buClr>
                <a:srgbClr val="000000"/>
              </a:buClr>
              <a:buSzPts val="2400"/>
              <a:buFont typeface="Arial"/>
              <a:buChar char="•"/>
            </a:pPr>
            <a:r>
              <a:rPr lang="en-US" sz="2400" b="0" i="0" u="none" strike="noStrike" dirty="0">
                <a:solidFill>
                  <a:srgbClr val="000000"/>
                </a:solidFill>
                <a:latin typeface="Calibri"/>
                <a:ea typeface="Calibri"/>
                <a:cs typeface="Calibri"/>
                <a:sym typeface="Calibri"/>
              </a:rPr>
              <a:t>Some colleges allow middle school students to participate in dual enrollment classes. Please check with your select college to find out more.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2" name="Google Shape;102;p3"/>
          <p:cNvSpPr txBox="1"/>
          <p:nvPr/>
        </p:nvSpPr>
        <p:spPr>
          <a:xfrm>
            <a:off x="3698329" y="4923225"/>
            <a:ext cx="3494251" cy="6155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u="none" strike="noStrike" cap="none" dirty="0">
                <a:solidFill>
                  <a:schemeClr val="bg1"/>
                </a:solidFill>
                <a:latin typeface="Meta Pro" panose="02000603040000020004" pitchFamily="2" charset="0"/>
                <a:ea typeface="Calibri"/>
                <a:cs typeface="Calibri"/>
                <a:sym typeface="Calibri"/>
              </a:rPr>
              <a:t>There is no specific GPA or special test scores required to enroll. </a:t>
            </a:r>
            <a:endParaRPr sz="1700" b="1" dirty="0">
              <a:solidFill>
                <a:schemeClr val="bg1"/>
              </a:solidFill>
              <a:latin typeface="Meta Pro" panose="02000603040000020004" pitchFamily="2" charset="0"/>
            </a:endParaRPr>
          </a:p>
        </p:txBody>
      </p:sp>
      <p:sp>
        <p:nvSpPr>
          <p:cNvPr id="103" name="Google Shape;103;p3"/>
          <p:cNvSpPr txBox="1"/>
          <p:nvPr/>
        </p:nvSpPr>
        <p:spPr>
          <a:xfrm>
            <a:off x="7696200" y="4844145"/>
            <a:ext cx="4042103" cy="8771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00" b="1" u="none" strike="noStrike" cap="none" dirty="0">
                <a:solidFill>
                  <a:schemeClr val="bg1"/>
                </a:solidFill>
                <a:latin typeface="Meta Pro" panose="02000603040000020004" pitchFamily="2" charset="0"/>
                <a:ea typeface="Calibri"/>
                <a:cs typeface="Calibri"/>
                <a:sym typeface="Calibri"/>
              </a:rPr>
              <a:t>No matter your background, academic experience, or immigration status, </a:t>
            </a:r>
            <a:r>
              <a:rPr lang="en-US" sz="1700" b="1" u="sng" strike="noStrike" cap="none" dirty="0">
                <a:solidFill>
                  <a:schemeClr val="bg1"/>
                </a:solidFill>
                <a:latin typeface="Meta Pro" panose="02000603040000020004" pitchFamily="2" charset="0"/>
                <a:ea typeface="Calibri"/>
                <a:cs typeface="Calibri"/>
                <a:sym typeface="Calibri"/>
              </a:rPr>
              <a:t>every</a:t>
            </a:r>
            <a:r>
              <a:rPr lang="en-US" sz="1700" b="1" u="none" strike="noStrike" cap="none" dirty="0">
                <a:solidFill>
                  <a:schemeClr val="bg1"/>
                </a:solidFill>
                <a:latin typeface="Meta Pro" panose="02000603040000020004" pitchFamily="2" charset="0"/>
                <a:ea typeface="Calibri"/>
                <a:cs typeface="Calibri"/>
                <a:sym typeface="Calibri"/>
              </a:rPr>
              <a:t> high school student can participate. </a:t>
            </a:r>
            <a:endParaRPr sz="1700" b="1" dirty="0">
              <a:solidFill>
                <a:schemeClr val="bg1"/>
              </a:solidFill>
              <a:latin typeface="Meta Pro" panose="02000603040000020004" pitchFamily="2" charset="0"/>
            </a:endParaRPr>
          </a:p>
        </p:txBody>
      </p:sp>
      <p:pic>
        <p:nvPicPr>
          <p:cNvPr id="5" name="Picture 4" descr="A red circle with a person pointing at a white board&#10;&#10;Description automatically generated">
            <a:extLst>
              <a:ext uri="{FF2B5EF4-FFF2-40B4-BE49-F238E27FC236}">
                <a16:creationId xmlns:a16="http://schemas.microsoft.com/office/drawing/2014/main" id="{74CED189-086E-154F-BA05-9FED4A20E150}"/>
              </a:ext>
            </a:extLst>
          </p:cNvPr>
          <p:cNvPicPr>
            <a:picLocks noChangeAspect="1"/>
          </p:cNvPicPr>
          <p:nvPr/>
        </p:nvPicPr>
        <p:blipFill>
          <a:blip r:embed="rId5"/>
          <a:stretch>
            <a:fillRect/>
          </a:stretch>
        </p:blipFill>
        <p:spPr>
          <a:xfrm>
            <a:off x="8516006" y="3039027"/>
            <a:ext cx="1901934" cy="1901934"/>
          </a:xfrm>
          <a:prstGeom prst="rect">
            <a:avLst/>
          </a:prstGeom>
        </p:spPr>
      </p:pic>
      <p:pic>
        <p:nvPicPr>
          <p:cNvPr id="7" name="Picture 6" descr="A white circle with orange circle with a check mark and clipboard&#10;&#10;Description automatically generated">
            <a:extLst>
              <a:ext uri="{FF2B5EF4-FFF2-40B4-BE49-F238E27FC236}">
                <a16:creationId xmlns:a16="http://schemas.microsoft.com/office/drawing/2014/main" id="{2D3D45E6-162F-D941-BD79-08DEDD296DF6}"/>
              </a:ext>
            </a:extLst>
          </p:cNvPr>
          <p:cNvPicPr>
            <a:picLocks noChangeAspect="1"/>
          </p:cNvPicPr>
          <p:nvPr/>
        </p:nvPicPr>
        <p:blipFill>
          <a:blip r:embed="rId6"/>
          <a:stretch>
            <a:fillRect/>
          </a:stretch>
        </p:blipFill>
        <p:spPr>
          <a:xfrm>
            <a:off x="4557987" y="3056763"/>
            <a:ext cx="1866462" cy="18664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0" name="object 2">
            <a:extLst>
              <a:ext uri="{FF2B5EF4-FFF2-40B4-BE49-F238E27FC236}">
                <a16:creationId xmlns:a16="http://schemas.microsoft.com/office/drawing/2014/main" id="{FE4BACDB-EC94-7945-A509-716D32A804EB}"/>
              </a:ext>
            </a:extLst>
          </p:cNvPr>
          <p:cNvSpPr/>
          <p:nvPr/>
        </p:nvSpPr>
        <p:spPr>
          <a:xfrm rot="16200000">
            <a:off x="2279432" y="-2296517"/>
            <a:ext cx="1130735" cy="5689600"/>
          </a:xfrm>
          <a:custGeom>
            <a:avLst/>
            <a:gdLst/>
            <a:ahLst/>
            <a:cxnLst/>
            <a:rect l="l" t="t" r="r" b="b"/>
            <a:pathLst>
              <a:path w="2279650" h="10058400">
                <a:moveTo>
                  <a:pt x="2279220" y="0"/>
                </a:moveTo>
                <a:lnTo>
                  <a:pt x="1860845" y="0"/>
                </a:lnTo>
                <a:lnTo>
                  <a:pt x="1850914" y="7071"/>
                </a:lnTo>
                <a:lnTo>
                  <a:pt x="1819070" y="30317"/>
                </a:lnTo>
                <a:lnTo>
                  <a:pt x="1787344" y="54059"/>
                </a:lnTo>
                <a:lnTo>
                  <a:pt x="1755740" y="78297"/>
                </a:lnTo>
                <a:lnTo>
                  <a:pt x="1724261" y="103033"/>
                </a:lnTo>
                <a:lnTo>
                  <a:pt x="1692914" y="128269"/>
                </a:lnTo>
                <a:lnTo>
                  <a:pt x="1661702" y="154005"/>
                </a:lnTo>
                <a:lnTo>
                  <a:pt x="1630630" y="180245"/>
                </a:lnTo>
                <a:lnTo>
                  <a:pt x="1599704" y="206988"/>
                </a:lnTo>
                <a:lnTo>
                  <a:pt x="1568927" y="234238"/>
                </a:lnTo>
                <a:lnTo>
                  <a:pt x="1538304" y="261995"/>
                </a:lnTo>
                <a:lnTo>
                  <a:pt x="1507840" y="290260"/>
                </a:lnTo>
                <a:lnTo>
                  <a:pt x="1477539" y="319036"/>
                </a:lnTo>
                <a:lnTo>
                  <a:pt x="1447407" y="348324"/>
                </a:lnTo>
                <a:lnTo>
                  <a:pt x="1417448" y="378125"/>
                </a:lnTo>
                <a:lnTo>
                  <a:pt x="1387666" y="408442"/>
                </a:lnTo>
                <a:lnTo>
                  <a:pt x="1358066" y="439275"/>
                </a:lnTo>
                <a:lnTo>
                  <a:pt x="1328653" y="470626"/>
                </a:lnTo>
                <a:lnTo>
                  <a:pt x="1299432" y="502497"/>
                </a:lnTo>
                <a:lnTo>
                  <a:pt x="1270407" y="534889"/>
                </a:lnTo>
                <a:lnTo>
                  <a:pt x="1241583" y="567803"/>
                </a:lnTo>
                <a:lnTo>
                  <a:pt x="1212964" y="601243"/>
                </a:lnTo>
                <a:lnTo>
                  <a:pt x="1184555" y="635207"/>
                </a:lnTo>
                <a:lnTo>
                  <a:pt x="1156361" y="669700"/>
                </a:lnTo>
                <a:lnTo>
                  <a:pt x="1128386" y="704721"/>
                </a:lnTo>
                <a:lnTo>
                  <a:pt x="1100636" y="740273"/>
                </a:lnTo>
                <a:lnTo>
                  <a:pt x="1073114" y="776356"/>
                </a:lnTo>
                <a:lnTo>
                  <a:pt x="1045826" y="812974"/>
                </a:lnTo>
                <a:lnTo>
                  <a:pt x="1018776" y="850126"/>
                </a:lnTo>
                <a:lnTo>
                  <a:pt x="991968" y="887815"/>
                </a:lnTo>
                <a:lnTo>
                  <a:pt x="965408" y="926042"/>
                </a:lnTo>
                <a:lnTo>
                  <a:pt x="939100" y="964809"/>
                </a:lnTo>
                <a:lnTo>
                  <a:pt x="913049" y="1004118"/>
                </a:lnTo>
                <a:lnTo>
                  <a:pt x="887259" y="1043969"/>
                </a:lnTo>
                <a:lnTo>
                  <a:pt x="861735" y="1084364"/>
                </a:lnTo>
                <a:lnTo>
                  <a:pt x="836482" y="1125306"/>
                </a:lnTo>
                <a:lnTo>
                  <a:pt x="811504" y="1166795"/>
                </a:lnTo>
                <a:lnTo>
                  <a:pt x="786806" y="1208833"/>
                </a:lnTo>
                <a:lnTo>
                  <a:pt x="762393" y="1251421"/>
                </a:lnTo>
                <a:lnTo>
                  <a:pt x="738269" y="1294562"/>
                </a:lnTo>
                <a:lnTo>
                  <a:pt x="714439" y="1338256"/>
                </a:lnTo>
                <a:lnTo>
                  <a:pt x="690908" y="1382505"/>
                </a:lnTo>
                <a:lnTo>
                  <a:pt x="667680" y="1427311"/>
                </a:lnTo>
                <a:lnTo>
                  <a:pt x="644760" y="1472676"/>
                </a:lnTo>
                <a:lnTo>
                  <a:pt x="622152" y="1518600"/>
                </a:lnTo>
                <a:lnTo>
                  <a:pt x="599862" y="1565086"/>
                </a:lnTo>
                <a:lnTo>
                  <a:pt x="577894" y="1612134"/>
                </a:lnTo>
                <a:lnTo>
                  <a:pt x="556252" y="1659747"/>
                </a:lnTo>
                <a:lnTo>
                  <a:pt x="534942" y="1707926"/>
                </a:lnTo>
                <a:lnTo>
                  <a:pt x="513967" y="1756673"/>
                </a:lnTo>
                <a:lnTo>
                  <a:pt x="493333" y="1805989"/>
                </a:lnTo>
                <a:lnTo>
                  <a:pt x="473044" y="1855875"/>
                </a:lnTo>
                <a:lnTo>
                  <a:pt x="453106" y="1906333"/>
                </a:lnTo>
                <a:lnTo>
                  <a:pt x="433521" y="1957366"/>
                </a:lnTo>
                <a:lnTo>
                  <a:pt x="414296" y="2008973"/>
                </a:lnTo>
                <a:lnTo>
                  <a:pt x="395435" y="2061157"/>
                </a:lnTo>
                <a:lnTo>
                  <a:pt x="376942" y="2113920"/>
                </a:lnTo>
                <a:lnTo>
                  <a:pt x="358822" y="2167263"/>
                </a:lnTo>
                <a:lnTo>
                  <a:pt x="341080" y="2221187"/>
                </a:lnTo>
                <a:lnTo>
                  <a:pt x="323721" y="2275694"/>
                </a:lnTo>
                <a:lnTo>
                  <a:pt x="306749" y="2330785"/>
                </a:lnTo>
                <a:lnTo>
                  <a:pt x="290168" y="2386463"/>
                </a:lnTo>
                <a:lnTo>
                  <a:pt x="273984" y="2442728"/>
                </a:lnTo>
                <a:lnTo>
                  <a:pt x="258201" y="2499583"/>
                </a:lnTo>
                <a:lnTo>
                  <a:pt x="242824" y="2557028"/>
                </a:lnTo>
                <a:lnTo>
                  <a:pt x="227857" y="2615065"/>
                </a:lnTo>
                <a:lnTo>
                  <a:pt x="213306" y="2673696"/>
                </a:lnTo>
                <a:lnTo>
                  <a:pt x="199174" y="2732923"/>
                </a:lnTo>
                <a:lnTo>
                  <a:pt x="185467" y="2792747"/>
                </a:lnTo>
                <a:lnTo>
                  <a:pt x="172188" y="2853168"/>
                </a:lnTo>
                <a:lnTo>
                  <a:pt x="159344" y="2914190"/>
                </a:lnTo>
                <a:lnTo>
                  <a:pt x="146937" y="2975814"/>
                </a:lnTo>
                <a:lnTo>
                  <a:pt x="134974" y="3038040"/>
                </a:lnTo>
                <a:lnTo>
                  <a:pt x="123458" y="3100872"/>
                </a:lnTo>
                <a:lnTo>
                  <a:pt x="112395" y="3164309"/>
                </a:lnTo>
                <a:lnTo>
                  <a:pt x="101789" y="3228354"/>
                </a:lnTo>
                <a:lnTo>
                  <a:pt x="91644" y="3293008"/>
                </a:lnTo>
                <a:lnTo>
                  <a:pt x="81966" y="3358273"/>
                </a:lnTo>
                <a:lnTo>
                  <a:pt x="72759" y="3424151"/>
                </a:lnTo>
                <a:lnTo>
                  <a:pt x="64027" y="3490642"/>
                </a:lnTo>
                <a:lnTo>
                  <a:pt x="55776" y="3557749"/>
                </a:lnTo>
                <a:lnTo>
                  <a:pt x="48010" y="3625473"/>
                </a:lnTo>
                <a:lnTo>
                  <a:pt x="40733" y="3693815"/>
                </a:lnTo>
                <a:lnTo>
                  <a:pt x="33951" y="3762777"/>
                </a:lnTo>
                <a:lnTo>
                  <a:pt x="29272" y="3814412"/>
                </a:lnTo>
                <a:lnTo>
                  <a:pt x="24945" y="3865992"/>
                </a:lnTo>
                <a:lnTo>
                  <a:pt x="20968" y="3917517"/>
                </a:lnTo>
                <a:lnTo>
                  <a:pt x="17341" y="3968985"/>
                </a:lnTo>
                <a:lnTo>
                  <a:pt x="14062" y="4020397"/>
                </a:lnTo>
                <a:lnTo>
                  <a:pt x="11129" y="4071751"/>
                </a:lnTo>
                <a:lnTo>
                  <a:pt x="8542" y="4123046"/>
                </a:lnTo>
                <a:lnTo>
                  <a:pt x="6300" y="4174281"/>
                </a:lnTo>
                <a:lnTo>
                  <a:pt x="4400" y="4225456"/>
                </a:lnTo>
                <a:lnTo>
                  <a:pt x="2842" y="4276569"/>
                </a:lnTo>
                <a:lnTo>
                  <a:pt x="1624" y="4327619"/>
                </a:lnTo>
                <a:lnTo>
                  <a:pt x="745" y="4378606"/>
                </a:lnTo>
                <a:lnTo>
                  <a:pt x="204" y="4429529"/>
                </a:lnTo>
                <a:lnTo>
                  <a:pt x="0" y="4480387"/>
                </a:lnTo>
                <a:lnTo>
                  <a:pt x="130" y="4531178"/>
                </a:lnTo>
                <a:lnTo>
                  <a:pt x="595" y="4581903"/>
                </a:lnTo>
                <a:lnTo>
                  <a:pt x="1392" y="4632560"/>
                </a:lnTo>
                <a:lnTo>
                  <a:pt x="2521" y="4683147"/>
                </a:lnTo>
                <a:lnTo>
                  <a:pt x="3980" y="4733666"/>
                </a:lnTo>
                <a:lnTo>
                  <a:pt x="5768" y="4784113"/>
                </a:lnTo>
                <a:lnTo>
                  <a:pt x="7883" y="4834489"/>
                </a:lnTo>
                <a:lnTo>
                  <a:pt x="10325" y="4884793"/>
                </a:lnTo>
                <a:lnTo>
                  <a:pt x="13091" y="4935023"/>
                </a:lnTo>
                <a:lnTo>
                  <a:pt x="16182" y="4985179"/>
                </a:lnTo>
                <a:lnTo>
                  <a:pt x="19595" y="5035260"/>
                </a:lnTo>
                <a:lnTo>
                  <a:pt x="23329" y="5085265"/>
                </a:lnTo>
                <a:lnTo>
                  <a:pt x="27382" y="5135193"/>
                </a:lnTo>
                <a:lnTo>
                  <a:pt x="31755" y="5185043"/>
                </a:lnTo>
                <a:lnTo>
                  <a:pt x="36445" y="5234815"/>
                </a:lnTo>
                <a:lnTo>
                  <a:pt x="41450" y="5284506"/>
                </a:lnTo>
                <a:lnTo>
                  <a:pt x="46771" y="5334118"/>
                </a:lnTo>
                <a:lnTo>
                  <a:pt x="52405" y="5383647"/>
                </a:lnTo>
                <a:lnTo>
                  <a:pt x="58352" y="5433095"/>
                </a:lnTo>
                <a:lnTo>
                  <a:pt x="64609" y="5482459"/>
                </a:lnTo>
                <a:lnTo>
                  <a:pt x="71176" y="5531739"/>
                </a:lnTo>
                <a:lnTo>
                  <a:pt x="78051" y="5580934"/>
                </a:lnTo>
                <a:lnTo>
                  <a:pt x="85234" y="5630042"/>
                </a:lnTo>
                <a:lnTo>
                  <a:pt x="92722" y="5679064"/>
                </a:lnTo>
                <a:lnTo>
                  <a:pt x="100515" y="5727999"/>
                </a:lnTo>
                <a:lnTo>
                  <a:pt x="108611" y="5776844"/>
                </a:lnTo>
                <a:lnTo>
                  <a:pt x="117009" y="5825600"/>
                </a:lnTo>
                <a:lnTo>
                  <a:pt x="125707" y="5874265"/>
                </a:lnTo>
                <a:lnTo>
                  <a:pt x="134706" y="5922839"/>
                </a:lnTo>
                <a:lnTo>
                  <a:pt x="144002" y="5971321"/>
                </a:lnTo>
                <a:lnTo>
                  <a:pt x="153595" y="6019710"/>
                </a:lnTo>
                <a:lnTo>
                  <a:pt x="163484" y="6068004"/>
                </a:lnTo>
                <a:lnTo>
                  <a:pt x="173667" y="6116203"/>
                </a:lnTo>
                <a:lnTo>
                  <a:pt x="184143" y="6164307"/>
                </a:lnTo>
                <a:lnTo>
                  <a:pt x="194911" y="6212313"/>
                </a:lnTo>
                <a:lnTo>
                  <a:pt x="205969" y="6260222"/>
                </a:lnTo>
                <a:lnTo>
                  <a:pt x="217317" y="6308032"/>
                </a:lnTo>
                <a:lnTo>
                  <a:pt x="228952" y="6355743"/>
                </a:lnTo>
                <a:lnTo>
                  <a:pt x="240874" y="6403353"/>
                </a:lnTo>
                <a:lnTo>
                  <a:pt x="253082" y="6450862"/>
                </a:lnTo>
                <a:lnTo>
                  <a:pt x="265574" y="6498268"/>
                </a:lnTo>
                <a:lnTo>
                  <a:pt x="278348" y="6545572"/>
                </a:lnTo>
                <a:lnTo>
                  <a:pt x="291404" y="6592771"/>
                </a:lnTo>
                <a:lnTo>
                  <a:pt x="304740" y="6639865"/>
                </a:lnTo>
                <a:lnTo>
                  <a:pt x="318355" y="6686854"/>
                </a:lnTo>
                <a:lnTo>
                  <a:pt x="332248" y="6733736"/>
                </a:lnTo>
                <a:lnTo>
                  <a:pt x="346417" y="6780510"/>
                </a:lnTo>
                <a:lnTo>
                  <a:pt x="360861" y="6827175"/>
                </a:lnTo>
                <a:lnTo>
                  <a:pt x="375580" y="6873731"/>
                </a:lnTo>
                <a:lnTo>
                  <a:pt x="390570" y="6920177"/>
                </a:lnTo>
                <a:lnTo>
                  <a:pt x="405832" y="6966511"/>
                </a:lnTo>
                <a:lnTo>
                  <a:pt x="421364" y="7012733"/>
                </a:lnTo>
                <a:lnTo>
                  <a:pt x="437165" y="7058842"/>
                </a:lnTo>
                <a:lnTo>
                  <a:pt x="453233" y="7104837"/>
                </a:lnTo>
                <a:lnTo>
                  <a:pt x="469568" y="7150717"/>
                </a:lnTo>
                <a:lnTo>
                  <a:pt x="486167" y="7196481"/>
                </a:lnTo>
                <a:lnTo>
                  <a:pt x="503030" y="7242128"/>
                </a:lnTo>
                <a:lnTo>
                  <a:pt x="520155" y="7287658"/>
                </a:lnTo>
                <a:lnTo>
                  <a:pt x="537542" y="7333069"/>
                </a:lnTo>
                <a:lnTo>
                  <a:pt x="555188" y="7378361"/>
                </a:lnTo>
                <a:lnTo>
                  <a:pt x="573093" y="7423533"/>
                </a:lnTo>
                <a:lnTo>
                  <a:pt x="591254" y="7468583"/>
                </a:lnTo>
                <a:lnTo>
                  <a:pt x="609672" y="7513511"/>
                </a:lnTo>
                <a:lnTo>
                  <a:pt x="628345" y="7558316"/>
                </a:lnTo>
                <a:lnTo>
                  <a:pt x="647271" y="7602997"/>
                </a:lnTo>
                <a:lnTo>
                  <a:pt x="666449" y="7647553"/>
                </a:lnTo>
                <a:lnTo>
                  <a:pt x="685877" y="7691984"/>
                </a:lnTo>
                <a:lnTo>
                  <a:pt x="705556" y="7736288"/>
                </a:lnTo>
                <a:lnTo>
                  <a:pt x="725482" y="7780464"/>
                </a:lnTo>
                <a:lnTo>
                  <a:pt x="745656" y="7824512"/>
                </a:lnTo>
                <a:lnTo>
                  <a:pt x="766075" y="7868430"/>
                </a:lnTo>
                <a:lnTo>
                  <a:pt x="786739" y="7912218"/>
                </a:lnTo>
                <a:lnTo>
                  <a:pt x="807646" y="7955875"/>
                </a:lnTo>
                <a:lnTo>
                  <a:pt x="828795" y="7999400"/>
                </a:lnTo>
                <a:lnTo>
                  <a:pt x="850184" y="8042791"/>
                </a:lnTo>
                <a:lnTo>
                  <a:pt x="871813" y="8086049"/>
                </a:lnTo>
                <a:lnTo>
                  <a:pt x="893680" y="8129172"/>
                </a:lnTo>
                <a:lnTo>
                  <a:pt x="915783" y="8172159"/>
                </a:lnTo>
                <a:lnTo>
                  <a:pt x="938123" y="8215010"/>
                </a:lnTo>
                <a:lnTo>
                  <a:pt x="960696" y="8257723"/>
                </a:lnTo>
                <a:lnTo>
                  <a:pt x="983502" y="8300298"/>
                </a:lnTo>
                <a:lnTo>
                  <a:pt x="1006540" y="8342733"/>
                </a:lnTo>
                <a:lnTo>
                  <a:pt x="1029808" y="8385028"/>
                </a:lnTo>
                <a:lnTo>
                  <a:pt x="1053305" y="8427182"/>
                </a:lnTo>
                <a:lnTo>
                  <a:pt x="1077030" y="8469194"/>
                </a:lnTo>
                <a:lnTo>
                  <a:pt x="1100982" y="8511063"/>
                </a:lnTo>
                <a:lnTo>
                  <a:pt x="1125159" y="8552788"/>
                </a:lnTo>
                <a:lnTo>
                  <a:pt x="1149560" y="8594369"/>
                </a:lnTo>
                <a:lnTo>
                  <a:pt x="1174183" y="8635804"/>
                </a:lnTo>
                <a:lnTo>
                  <a:pt x="1199028" y="8677092"/>
                </a:lnTo>
                <a:lnTo>
                  <a:pt x="1224093" y="8718232"/>
                </a:lnTo>
                <a:lnTo>
                  <a:pt x="1249377" y="8759225"/>
                </a:lnTo>
                <a:lnTo>
                  <a:pt x="1274879" y="8800068"/>
                </a:lnTo>
                <a:lnTo>
                  <a:pt x="1300597" y="8840761"/>
                </a:lnTo>
                <a:lnTo>
                  <a:pt x="1326530" y="8881302"/>
                </a:lnTo>
                <a:lnTo>
                  <a:pt x="1352676" y="8921692"/>
                </a:lnTo>
                <a:lnTo>
                  <a:pt x="1379035" y="8961929"/>
                </a:lnTo>
                <a:lnTo>
                  <a:pt x="1405606" y="9002012"/>
                </a:lnTo>
                <a:lnTo>
                  <a:pt x="1432386" y="9041940"/>
                </a:lnTo>
                <a:lnTo>
                  <a:pt x="1459375" y="9081713"/>
                </a:lnTo>
                <a:lnTo>
                  <a:pt x="1486571" y="9121329"/>
                </a:lnTo>
                <a:lnTo>
                  <a:pt x="1513973" y="9160788"/>
                </a:lnTo>
                <a:lnTo>
                  <a:pt x="1541580" y="9200088"/>
                </a:lnTo>
                <a:lnTo>
                  <a:pt x="1569391" y="9239230"/>
                </a:lnTo>
                <a:lnTo>
                  <a:pt x="1597403" y="9278211"/>
                </a:lnTo>
                <a:lnTo>
                  <a:pt x="1625617" y="9317031"/>
                </a:lnTo>
                <a:lnTo>
                  <a:pt x="1654030" y="9355689"/>
                </a:lnTo>
                <a:lnTo>
                  <a:pt x="1682642" y="9394184"/>
                </a:lnTo>
                <a:lnTo>
                  <a:pt x="1711451" y="9432516"/>
                </a:lnTo>
                <a:lnTo>
                  <a:pt x="1740456" y="9470683"/>
                </a:lnTo>
                <a:lnTo>
                  <a:pt x="1769655" y="9508684"/>
                </a:lnTo>
                <a:lnTo>
                  <a:pt x="1799048" y="9546519"/>
                </a:lnTo>
                <a:lnTo>
                  <a:pt x="1828632" y="9584186"/>
                </a:lnTo>
                <a:lnTo>
                  <a:pt x="1858408" y="9621686"/>
                </a:lnTo>
                <a:lnTo>
                  <a:pt x="1888373" y="9659016"/>
                </a:lnTo>
                <a:lnTo>
                  <a:pt x="1918526" y="9696176"/>
                </a:lnTo>
                <a:lnTo>
                  <a:pt x="1948865" y="9733165"/>
                </a:lnTo>
                <a:lnTo>
                  <a:pt x="1979391" y="9769982"/>
                </a:lnTo>
                <a:lnTo>
                  <a:pt x="2010101" y="9806626"/>
                </a:lnTo>
                <a:lnTo>
                  <a:pt x="2040993" y="9843096"/>
                </a:lnTo>
                <a:lnTo>
                  <a:pt x="2072068" y="9879392"/>
                </a:lnTo>
                <a:lnTo>
                  <a:pt x="2103323" y="9915513"/>
                </a:lnTo>
                <a:lnTo>
                  <a:pt x="2134757" y="9951457"/>
                </a:lnTo>
                <a:lnTo>
                  <a:pt x="2166370" y="9987224"/>
                </a:lnTo>
                <a:lnTo>
                  <a:pt x="2198159" y="10022812"/>
                </a:lnTo>
                <a:lnTo>
                  <a:pt x="2230285" y="10058400"/>
                </a:lnTo>
                <a:lnTo>
                  <a:pt x="2279220" y="10058400"/>
                </a:lnTo>
                <a:lnTo>
                  <a:pt x="2279220" y="0"/>
                </a:lnTo>
                <a:close/>
              </a:path>
            </a:pathLst>
          </a:custGeom>
          <a:solidFill>
            <a:srgbClr val="59CEB5"/>
          </a:solidFill>
        </p:spPr>
        <p:txBody>
          <a:bodyPr wrap="square" lIns="0" tIns="0" rIns="0" bIns="0" rtlCol="0"/>
          <a:lstStyle/>
          <a:p>
            <a:endParaRPr dirty="0"/>
          </a:p>
        </p:txBody>
      </p:sp>
      <p:sp>
        <p:nvSpPr>
          <p:cNvPr id="15" name="Rounded Rectangle 14">
            <a:extLst>
              <a:ext uri="{FF2B5EF4-FFF2-40B4-BE49-F238E27FC236}">
                <a16:creationId xmlns:a16="http://schemas.microsoft.com/office/drawing/2014/main" id="{2580701C-5118-7640-93C6-7BC674E6735E}"/>
              </a:ext>
            </a:extLst>
          </p:cNvPr>
          <p:cNvSpPr/>
          <p:nvPr/>
        </p:nvSpPr>
        <p:spPr>
          <a:xfrm>
            <a:off x="1002426" y="4501941"/>
            <a:ext cx="10579974" cy="2356060"/>
          </a:xfrm>
          <a:prstGeom prst="roundRect">
            <a:avLst>
              <a:gd name="adj" fmla="val 8453"/>
            </a:avLst>
          </a:prstGeom>
          <a:solidFill>
            <a:srgbClr val="59CE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p4"/>
          <p:cNvSpPr txBox="1">
            <a:spLocks noGrp="1"/>
          </p:cNvSpPr>
          <p:nvPr>
            <p:ph type="title"/>
          </p:nvPr>
        </p:nvSpPr>
        <p:spPr>
          <a:xfrm>
            <a:off x="838200" y="602368"/>
            <a:ext cx="10515600" cy="7197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6000" b="1" dirty="0">
                <a:solidFill>
                  <a:srgbClr val="0070C0"/>
                </a:solidFill>
                <a:latin typeface="Trade Gothic Next HvyCd" panose="020B0806040303020004" pitchFamily="34" charset="0"/>
              </a:rPr>
              <a:t>DUAL ENROLLMENT BENEFITS</a:t>
            </a:r>
          </a:p>
        </p:txBody>
      </p:sp>
      <p:sp>
        <p:nvSpPr>
          <p:cNvPr id="112" name="Google Shape;112;p4"/>
          <p:cNvSpPr txBox="1">
            <a:spLocks noGrp="1"/>
          </p:cNvSpPr>
          <p:nvPr>
            <p:ph type="body" idx="1"/>
          </p:nvPr>
        </p:nvSpPr>
        <p:spPr>
          <a:xfrm>
            <a:off x="854072" y="1337780"/>
            <a:ext cx="10515600" cy="425613"/>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dirty="0"/>
              <a:t>Students who participate in dual enrollment are more likely to…</a:t>
            </a:r>
            <a:endParaRPr dirty="0"/>
          </a:p>
        </p:txBody>
      </p:sp>
      <p:pic>
        <p:nvPicPr>
          <p:cNvPr id="3" name="Picture 2" descr="A blue and white logo with a clock&#10;&#10;Description automatically generated">
            <a:extLst>
              <a:ext uri="{FF2B5EF4-FFF2-40B4-BE49-F238E27FC236}">
                <a16:creationId xmlns:a16="http://schemas.microsoft.com/office/drawing/2014/main" id="{F6CB8749-CE9F-9740-84B3-1C5630B52A10}"/>
              </a:ext>
            </a:extLst>
          </p:cNvPr>
          <p:cNvPicPr>
            <a:picLocks noChangeAspect="1"/>
          </p:cNvPicPr>
          <p:nvPr/>
        </p:nvPicPr>
        <p:blipFill>
          <a:blip r:embed="rId3"/>
          <a:stretch>
            <a:fillRect/>
          </a:stretch>
        </p:blipFill>
        <p:spPr>
          <a:xfrm>
            <a:off x="7873817" y="1980878"/>
            <a:ext cx="2605965" cy="2033674"/>
          </a:xfrm>
          <a:prstGeom prst="rect">
            <a:avLst/>
          </a:prstGeom>
        </p:spPr>
      </p:pic>
      <p:pic>
        <p:nvPicPr>
          <p:cNvPr id="5" name="Picture 4" descr="A blue envelope with a paper in it&#10;&#10;Description automatically generated">
            <a:extLst>
              <a:ext uri="{FF2B5EF4-FFF2-40B4-BE49-F238E27FC236}">
                <a16:creationId xmlns:a16="http://schemas.microsoft.com/office/drawing/2014/main" id="{D4B535F9-60BA-F24F-9BB8-DD43C1989C97}"/>
              </a:ext>
            </a:extLst>
          </p:cNvPr>
          <p:cNvPicPr>
            <a:picLocks noChangeAspect="1"/>
          </p:cNvPicPr>
          <p:nvPr/>
        </p:nvPicPr>
        <p:blipFill>
          <a:blip r:embed="rId4"/>
          <a:stretch>
            <a:fillRect/>
          </a:stretch>
        </p:blipFill>
        <p:spPr>
          <a:xfrm>
            <a:off x="4832970" y="1994836"/>
            <a:ext cx="2646843" cy="2033675"/>
          </a:xfrm>
          <a:prstGeom prst="rect">
            <a:avLst/>
          </a:prstGeom>
        </p:spPr>
      </p:pic>
      <p:pic>
        <p:nvPicPr>
          <p:cNvPr id="7" name="Picture 6" descr="A blue and white graduation cap&#10;&#10;Description automatically generated">
            <a:extLst>
              <a:ext uri="{FF2B5EF4-FFF2-40B4-BE49-F238E27FC236}">
                <a16:creationId xmlns:a16="http://schemas.microsoft.com/office/drawing/2014/main" id="{2D7931F0-CFFF-4741-84C2-6A8F2D3BDE41}"/>
              </a:ext>
            </a:extLst>
          </p:cNvPr>
          <p:cNvPicPr>
            <a:picLocks noChangeAspect="1"/>
          </p:cNvPicPr>
          <p:nvPr/>
        </p:nvPicPr>
        <p:blipFill>
          <a:blip r:embed="rId5"/>
          <a:stretch>
            <a:fillRect/>
          </a:stretch>
        </p:blipFill>
        <p:spPr>
          <a:xfrm>
            <a:off x="1802342" y="1994836"/>
            <a:ext cx="2636624" cy="2033675"/>
          </a:xfrm>
          <a:prstGeom prst="rect">
            <a:avLst/>
          </a:prstGeom>
        </p:spPr>
      </p:pic>
      <p:sp>
        <p:nvSpPr>
          <p:cNvPr id="17" name="Rounded Rectangle 16">
            <a:extLst>
              <a:ext uri="{FF2B5EF4-FFF2-40B4-BE49-F238E27FC236}">
                <a16:creationId xmlns:a16="http://schemas.microsoft.com/office/drawing/2014/main" id="{73CFF3F0-131B-DD44-8E3C-339A470464DC}"/>
              </a:ext>
            </a:extLst>
          </p:cNvPr>
          <p:cNvSpPr/>
          <p:nvPr/>
        </p:nvSpPr>
        <p:spPr>
          <a:xfrm>
            <a:off x="1002426" y="4501940"/>
            <a:ext cx="10579974" cy="660402"/>
          </a:xfrm>
          <a:prstGeom prst="roundRect">
            <a:avLst>
              <a:gd name="adj" fmla="val 845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amera on a black background&#10;&#10;Description automatically generated">
            <a:extLst>
              <a:ext uri="{FF2B5EF4-FFF2-40B4-BE49-F238E27FC236}">
                <a16:creationId xmlns:a16="http://schemas.microsoft.com/office/drawing/2014/main" id="{9BAAA2A7-5C8C-AA41-83A8-ED9E865C7EEE}"/>
              </a:ext>
            </a:extLst>
          </p:cNvPr>
          <p:cNvPicPr>
            <a:picLocks noChangeAspect="1"/>
          </p:cNvPicPr>
          <p:nvPr/>
        </p:nvPicPr>
        <p:blipFill>
          <a:blip r:embed="rId6"/>
          <a:stretch>
            <a:fillRect/>
          </a:stretch>
        </p:blipFill>
        <p:spPr>
          <a:xfrm>
            <a:off x="396843" y="3979228"/>
            <a:ext cx="2011083" cy="1885390"/>
          </a:xfrm>
          <a:prstGeom prst="rect">
            <a:avLst/>
          </a:prstGeom>
        </p:spPr>
      </p:pic>
      <p:sp>
        <p:nvSpPr>
          <p:cNvPr id="16" name="Google Shape;111;p4">
            <a:extLst>
              <a:ext uri="{FF2B5EF4-FFF2-40B4-BE49-F238E27FC236}">
                <a16:creationId xmlns:a16="http://schemas.microsoft.com/office/drawing/2014/main" id="{FCF480B4-16D5-1044-8C42-6EF8FA215E92}"/>
              </a:ext>
            </a:extLst>
          </p:cNvPr>
          <p:cNvSpPr txBox="1">
            <a:spLocks/>
          </p:cNvSpPr>
          <p:nvPr/>
        </p:nvSpPr>
        <p:spPr>
          <a:xfrm>
            <a:off x="2615314" y="4584234"/>
            <a:ext cx="6426200" cy="660402"/>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b="1" dirty="0">
                <a:solidFill>
                  <a:schemeClr val="bg1"/>
                </a:solidFill>
                <a:latin typeface="Trade Gothic Next HvyCd" panose="020B0806040303020004" pitchFamily="34" charset="0"/>
              </a:rPr>
              <a:t>DATA SNAPSHOT</a:t>
            </a:r>
          </a:p>
        </p:txBody>
      </p:sp>
      <p:sp>
        <p:nvSpPr>
          <p:cNvPr id="18" name="Rounded Rectangle 17">
            <a:extLst>
              <a:ext uri="{FF2B5EF4-FFF2-40B4-BE49-F238E27FC236}">
                <a16:creationId xmlns:a16="http://schemas.microsoft.com/office/drawing/2014/main" id="{4CA2A88D-C266-A245-8D3B-62A1D8326FB4}"/>
              </a:ext>
            </a:extLst>
          </p:cNvPr>
          <p:cNvSpPr/>
          <p:nvPr/>
        </p:nvSpPr>
        <p:spPr>
          <a:xfrm>
            <a:off x="1574802" y="5378481"/>
            <a:ext cx="9496240" cy="1170725"/>
          </a:xfrm>
          <a:prstGeom prst="roundRect">
            <a:avLst>
              <a:gd name="adj" fmla="val 84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rtl="0">
              <a:spcBef>
                <a:spcPts val="0"/>
              </a:spcBef>
              <a:spcAft>
                <a:spcPts val="0"/>
              </a:spcAft>
              <a:buClr>
                <a:srgbClr val="000000"/>
              </a:buClr>
              <a:buSzPts val="1800"/>
              <a:buFont typeface="Arial"/>
              <a:buChar char="•"/>
            </a:pPr>
            <a:r>
              <a:rPr lang="en-US" u="none" strike="noStrike" cap="none" dirty="0">
                <a:solidFill>
                  <a:srgbClr val="000000"/>
                </a:solidFill>
                <a:latin typeface="Meta Pro Book" panose="02000603040000020004" pitchFamily="2" charset="0"/>
                <a:ea typeface="Calibri"/>
                <a:cs typeface="Calibri"/>
                <a:sym typeface="Calibri"/>
              </a:rPr>
              <a:t>Students who took dual enrollment classes were more likely to finish their bachelor’s degrees in 4 years compared to those who didn’t take them (36% vs. 34%). </a:t>
            </a:r>
            <a:endParaRPr lang="en-US" dirty="0">
              <a:latin typeface="Meta Pro Book" panose="02000603040000020004" pitchFamily="2" charset="0"/>
            </a:endParaRPr>
          </a:p>
          <a:p>
            <a:pPr marL="342900" marR="0" lvl="0" indent="-228600" algn="l" rtl="0">
              <a:spcBef>
                <a:spcPts val="0"/>
              </a:spcBef>
              <a:spcAft>
                <a:spcPts val="0"/>
              </a:spcAft>
              <a:buClr>
                <a:schemeClr val="dk1"/>
              </a:buClr>
              <a:buSzPts val="1800"/>
              <a:buFont typeface="Arial"/>
              <a:buNone/>
            </a:pPr>
            <a:endParaRPr lang="en-US" u="none" strike="noStrike" cap="none" dirty="0">
              <a:solidFill>
                <a:srgbClr val="000000"/>
              </a:solidFill>
              <a:latin typeface="Meta Pro Book" panose="02000603040000020004" pitchFamily="2" charset="0"/>
              <a:ea typeface="Calibri"/>
              <a:cs typeface="Calibri"/>
              <a:sym typeface="Calibri"/>
            </a:endParaRPr>
          </a:p>
          <a:p>
            <a:pPr marL="342900" marR="0" lvl="0" indent="-342900" algn="l" rtl="0">
              <a:spcBef>
                <a:spcPts val="0"/>
              </a:spcBef>
              <a:spcAft>
                <a:spcPts val="0"/>
              </a:spcAft>
              <a:buClr>
                <a:srgbClr val="000000"/>
              </a:buClr>
              <a:buSzPts val="1800"/>
              <a:buFont typeface="Arial"/>
              <a:buChar char="•"/>
            </a:pPr>
            <a:r>
              <a:rPr lang="en-US" u="none" strike="noStrike" cap="none" dirty="0">
                <a:solidFill>
                  <a:srgbClr val="000000"/>
                </a:solidFill>
                <a:latin typeface="Meta Pro Book" panose="02000603040000020004" pitchFamily="2" charset="0"/>
                <a:ea typeface="Calibri"/>
                <a:cs typeface="Calibri"/>
                <a:sym typeface="Calibri"/>
              </a:rPr>
              <a:t>This advantage was even bigger for certain groups; low-income students were 8% more likely to graduate in four years, Black students were 11% more likely, and Hispanic students were 6% more </a:t>
            </a:r>
            <a:r>
              <a:rPr lang="en-US" u="none" strike="noStrike" cap="none" dirty="0">
                <a:solidFill>
                  <a:srgbClr val="000000"/>
                </a:solidFill>
                <a:latin typeface="Meta Pro Book" panose="02000603040000020004" pitchFamily="2"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likely</a:t>
            </a:r>
            <a:r>
              <a:rPr lang="en-US" u="none" strike="noStrike" cap="none" dirty="0">
                <a:solidFill>
                  <a:srgbClr val="000000"/>
                </a:solidFill>
                <a:latin typeface="Meta Pro Book" panose="02000603040000020004" pitchFamily="2" charset="0"/>
                <a:ea typeface="Calibri"/>
                <a:cs typeface="Calibri"/>
                <a:sym typeface="Calibri"/>
              </a:rPr>
              <a:t>.</a:t>
            </a:r>
            <a:endParaRPr lang="en-US" u="none" strike="noStrike" cap="none" dirty="0">
              <a:solidFill>
                <a:schemeClr val="dk1"/>
              </a:solidFill>
              <a:latin typeface="Meta Pro Book" panose="02000603040000020004" pitchFamily="2" charset="0"/>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14" name="Rounded Rectangle 113">
            <a:extLst>
              <a:ext uri="{FF2B5EF4-FFF2-40B4-BE49-F238E27FC236}">
                <a16:creationId xmlns:a16="http://schemas.microsoft.com/office/drawing/2014/main" id="{49407FA7-659F-6D4A-B099-6955470FA107}"/>
              </a:ext>
            </a:extLst>
          </p:cNvPr>
          <p:cNvSpPr/>
          <p:nvPr/>
        </p:nvSpPr>
        <p:spPr>
          <a:xfrm>
            <a:off x="7768924" y="5272566"/>
            <a:ext cx="2909174" cy="1039487"/>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a:extLst>
              <a:ext uri="{FF2B5EF4-FFF2-40B4-BE49-F238E27FC236}">
                <a16:creationId xmlns:a16="http://schemas.microsoft.com/office/drawing/2014/main" id="{611915CC-B885-E146-92C7-45C8F8D2D819}"/>
              </a:ext>
            </a:extLst>
          </p:cNvPr>
          <p:cNvSpPr/>
          <p:nvPr/>
        </p:nvSpPr>
        <p:spPr>
          <a:xfrm>
            <a:off x="4723963" y="5272566"/>
            <a:ext cx="2909174" cy="1039487"/>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a:extLst>
              <a:ext uri="{FF2B5EF4-FFF2-40B4-BE49-F238E27FC236}">
                <a16:creationId xmlns:a16="http://schemas.microsoft.com/office/drawing/2014/main" id="{50B3E7B4-CA1C-5D4F-B99F-D8477BD30193}"/>
              </a:ext>
            </a:extLst>
          </p:cNvPr>
          <p:cNvSpPr/>
          <p:nvPr/>
        </p:nvSpPr>
        <p:spPr>
          <a:xfrm>
            <a:off x="1561663" y="5272566"/>
            <a:ext cx="2909174" cy="1039487"/>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a:extLst>
              <a:ext uri="{FF2B5EF4-FFF2-40B4-BE49-F238E27FC236}">
                <a16:creationId xmlns:a16="http://schemas.microsoft.com/office/drawing/2014/main" id="{185AA79B-9FCE-E84C-B24E-242939BBAF36}"/>
              </a:ext>
            </a:extLst>
          </p:cNvPr>
          <p:cNvSpPr/>
          <p:nvPr/>
        </p:nvSpPr>
        <p:spPr>
          <a:xfrm>
            <a:off x="7768924" y="2707166"/>
            <a:ext cx="2909174" cy="1039487"/>
          </a:xfrm>
          <a:prstGeom prst="roundRect">
            <a:avLst>
              <a:gd name="adj" fmla="val 38997"/>
            </a:avLst>
          </a:prstGeom>
          <a:solidFill>
            <a:srgbClr val="C00000"/>
          </a:solidFill>
          <a:ln w="28575">
            <a:solidFill>
              <a:srgbClr val="FF9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a:extLst>
              <a:ext uri="{FF2B5EF4-FFF2-40B4-BE49-F238E27FC236}">
                <a16:creationId xmlns:a16="http://schemas.microsoft.com/office/drawing/2014/main" id="{36589AE6-215C-014F-8C15-72D4686C0137}"/>
              </a:ext>
            </a:extLst>
          </p:cNvPr>
          <p:cNvSpPr/>
          <p:nvPr/>
        </p:nvSpPr>
        <p:spPr>
          <a:xfrm>
            <a:off x="4723963" y="2707166"/>
            <a:ext cx="2909174" cy="1039487"/>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Google Shape;121;p5">
            <a:extLst>
              <a:ext uri="{FF2B5EF4-FFF2-40B4-BE49-F238E27FC236}">
                <a16:creationId xmlns:a16="http://schemas.microsoft.com/office/drawing/2014/main" id="{59F3EF6C-8101-EB44-AA95-34B88364AABF}"/>
              </a:ext>
            </a:extLst>
          </p:cNvPr>
          <p:cNvSpPr txBox="1">
            <a:spLocks/>
          </p:cNvSpPr>
          <p:nvPr/>
        </p:nvSpPr>
        <p:spPr>
          <a:xfrm>
            <a:off x="1561663" y="5380461"/>
            <a:ext cx="2972237" cy="5694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b="1" dirty="0">
                <a:solidFill>
                  <a:schemeClr val="bg1"/>
                </a:solidFill>
                <a:latin typeface="Trade Gothic Next HvyCd" panose="020B0806040303020004" pitchFamily="34" charset="0"/>
              </a:rPr>
              <a:t>Standout on College</a:t>
            </a:r>
          </a:p>
          <a:p>
            <a:pPr marL="0" indent="0" algn="ctr">
              <a:spcBef>
                <a:spcPts val="0"/>
              </a:spcBef>
              <a:buSzPts val="2400"/>
              <a:buFont typeface="Arial"/>
              <a:buNone/>
            </a:pPr>
            <a:r>
              <a:rPr lang="en-US" b="1" dirty="0">
                <a:solidFill>
                  <a:schemeClr val="bg1"/>
                </a:solidFill>
                <a:latin typeface="Trade Gothic Next HvyCd" panose="020B0806040303020004" pitchFamily="34" charset="0"/>
              </a:rPr>
              <a:t>Application</a:t>
            </a:r>
          </a:p>
        </p:txBody>
      </p:sp>
      <p:sp>
        <p:nvSpPr>
          <p:cNvPr id="106" name="Rounded Rectangle 105">
            <a:extLst>
              <a:ext uri="{FF2B5EF4-FFF2-40B4-BE49-F238E27FC236}">
                <a16:creationId xmlns:a16="http://schemas.microsoft.com/office/drawing/2014/main" id="{7527B5ED-669E-414A-89C8-0ACFD5ABB532}"/>
              </a:ext>
            </a:extLst>
          </p:cNvPr>
          <p:cNvSpPr/>
          <p:nvPr/>
        </p:nvSpPr>
        <p:spPr>
          <a:xfrm>
            <a:off x="1561663" y="2707166"/>
            <a:ext cx="2909174" cy="1039487"/>
          </a:xfrm>
          <a:prstGeom prst="roundRect">
            <a:avLst>
              <a:gd name="adj" fmla="val 38997"/>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Google Shape;120;p5"/>
          <p:cNvSpPr txBox="1">
            <a:spLocks noGrp="1"/>
          </p:cNvSpPr>
          <p:nvPr>
            <p:ph type="title"/>
          </p:nvPr>
        </p:nvSpPr>
        <p:spPr>
          <a:xfrm>
            <a:off x="920750" y="1754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6000" b="1" dirty="0">
                <a:solidFill>
                  <a:srgbClr val="FF9254"/>
                </a:solidFill>
                <a:latin typeface="Trade Gothic Next HvyCd" panose="020B0806040303020004" pitchFamily="34" charset="0"/>
              </a:rPr>
              <a:t>DUAL ENROLLMENT BENEFITS</a:t>
            </a:r>
          </a:p>
        </p:txBody>
      </p:sp>
      <p:sp>
        <p:nvSpPr>
          <p:cNvPr id="62" name="Google Shape;121;p5">
            <a:extLst>
              <a:ext uri="{FF2B5EF4-FFF2-40B4-BE49-F238E27FC236}">
                <a16:creationId xmlns:a16="http://schemas.microsoft.com/office/drawing/2014/main" id="{BB0C0874-FC23-7048-958B-D7CDFFFD83E5}"/>
              </a:ext>
            </a:extLst>
          </p:cNvPr>
          <p:cNvSpPr txBox="1">
            <a:spLocks noGrp="1"/>
          </p:cNvSpPr>
          <p:nvPr>
            <p:ph type="body" idx="1"/>
          </p:nvPr>
        </p:nvSpPr>
        <p:spPr>
          <a:xfrm>
            <a:off x="1887666" y="2788113"/>
            <a:ext cx="2298700" cy="97507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b="1" dirty="0">
                <a:solidFill>
                  <a:schemeClr val="bg1"/>
                </a:solidFill>
                <a:latin typeface="Trade Gothic Next HvyCd" panose="020B0806040303020004" pitchFamily="34" charset="0"/>
              </a:rPr>
              <a:t>Save Money! Tuition if FREE!</a:t>
            </a:r>
          </a:p>
        </p:txBody>
      </p:sp>
      <p:sp>
        <p:nvSpPr>
          <p:cNvPr id="82" name="Google Shape;121;p5">
            <a:extLst>
              <a:ext uri="{FF2B5EF4-FFF2-40B4-BE49-F238E27FC236}">
                <a16:creationId xmlns:a16="http://schemas.microsoft.com/office/drawing/2014/main" id="{B49A7658-F133-5E4E-9177-5DB27C7CF922}"/>
              </a:ext>
            </a:extLst>
          </p:cNvPr>
          <p:cNvSpPr txBox="1">
            <a:spLocks/>
          </p:cNvSpPr>
          <p:nvPr/>
        </p:nvSpPr>
        <p:spPr>
          <a:xfrm>
            <a:off x="5118100" y="3011967"/>
            <a:ext cx="1955800" cy="4170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sz="3000" b="1" dirty="0">
                <a:solidFill>
                  <a:schemeClr val="bg1"/>
                </a:solidFill>
                <a:latin typeface="Trade Gothic Next HvyCd" panose="020B0806040303020004" pitchFamily="34" charset="0"/>
              </a:rPr>
              <a:t>SAVE TIME</a:t>
            </a:r>
          </a:p>
        </p:txBody>
      </p:sp>
      <p:sp>
        <p:nvSpPr>
          <p:cNvPr id="84" name="Google Shape;121;p5">
            <a:extLst>
              <a:ext uri="{FF2B5EF4-FFF2-40B4-BE49-F238E27FC236}">
                <a16:creationId xmlns:a16="http://schemas.microsoft.com/office/drawing/2014/main" id="{B011F6E8-9037-0442-BF44-C57C4E4169DD}"/>
              </a:ext>
            </a:extLst>
          </p:cNvPr>
          <p:cNvSpPr txBox="1">
            <a:spLocks/>
          </p:cNvSpPr>
          <p:nvPr/>
        </p:nvSpPr>
        <p:spPr>
          <a:xfrm>
            <a:off x="7816686" y="2771577"/>
            <a:ext cx="2813651" cy="759024"/>
          </a:xfrm>
          <a:prstGeom prst="rect">
            <a:avLst/>
          </a:prstGeom>
          <a:noFill/>
          <a:ln w="19050">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b="1" dirty="0">
                <a:solidFill>
                  <a:schemeClr val="bg1"/>
                </a:solidFill>
                <a:latin typeface="Trade Gothic Next HvyCd" panose="020B0806040303020004" pitchFamily="34" charset="0"/>
              </a:rPr>
              <a:t>Explore</a:t>
            </a:r>
          </a:p>
          <a:p>
            <a:pPr marL="0" indent="0" algn="ctr">
              <a:spcBef>
                <a:spcPts val="0"/>
              </a:spcBef>
              <a:buSzPts val="2400"/>
              <a:buFont typeface="Arial"/>
              <a:buNone/>
            </a:pPr>
            <a:r>
              <a:rPr lang="en-US" b="1" dirty="0">
                <a:solidFill>
                  <a:schemeClr val="bg1"/>
                </a:solidFill>
                <a:latin typeface="Trade Gothic Next HvyCd" panose="020B0806040303020004" pitchFamily="34" charset="0"/>
              </a:rPr>
              <a:t>Academic Interests</a:t>
            </a:r>
          </a:p>
        </p:txBody>
      </p:sp>
      <p:sp>
        <p:nvSpPr>
          <p:cNvPr id="90" name="Google Shape;121;p5">
            <a:extLst>
              <a:ext uri="{FF2B5EF4-FFF2-40B4-BE49-F238E27FC236}">
                <a16:creationId xmlns:a16="http://schemas.microsoft.com/office/drawing/2014/main" id="{356983B3-1D35-BA4D-9E4A-86CD9294B326}"/>
              </a:ext>
            </a:extLst>
          </p:cNvPr>
          <p:cNvSpPr txBox="1">
            <a:spLocks/>
          </p:cNvSpPr>
          <p:nvPr/>
        </p:nvSpPr>
        <p:spPr>
          <a:xfrm>
            <a:off x="7835273" y="5380461"/>
            <a:ext cx="2877614" cy="798108"/>
          </a:xfrm>
          <a:prstGeom prst="rect">
            <a:avLst/>
          </a:prstGeom>
          <a:noFill/>
          <a:ln w="19050">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b="1" dirty="0">
                <a:solidFill>
                  <a:schemeClr val="bg1"/>
                </a:solidFill>
                <a:latin typeface="Trade Gothic Next HvyCd" panose="020B0806040303020004" pitchFamily="34" charset="0"/>
              </a:rPr>
              <a:t>Preview </a:t>
            </a:r>
          </a:p>
          <a:p>
            <a:pPr marL="0" indent="0" algn="ctr">
              <a:spcBef>
                <a:spcPts val="0"/>
              </a:spcBef>
              <a:buSzPts val="2400"/>
              <a:buFont typeface="Arial"/>
              <a:buNone/>
            </a:pPr>
            <a:r>
              <a:rPr lang="en-US" b="1" dirty="0">
                <a:solidFill>
                  <a:schemeClr val="bg1"/>
                </a:solidFill>
                <a:latin typeface="Trade Gothic Next HvyCd" panose="020B0806040303020004" pitchFamily="34" charset="0"/>
              </a:rPr>
              <a:t>College Life</a:t>
            </a:r>
          </a:p>
        </p:txBody>
      </p:sp>
      <p:sp>
        <p:nvSpPr>
          <p:cNvPr id="92" name="Google Shape;121;p5">
            <a:extLst>
              <a:ext uri="{FF2B5EF4-FFF2-40B4-BE49-F238E27FC236}">
                <a16:creationId xmlns:a16="http://schemas.microsoft.com/office/drawing/2014/main" id="{2F3D0436-0D85-C546-BDDA-A78B8E04B259}"/>
              </a:ext>
            </a:extLst>
          </p:cNvPr>
          <p:cNvSpPr txBox="1">
            <a:spLocks/>
          </p:cNvSpPr>
          <p:nvPr/>
        </p:nvSpPr>
        <p:spPr>
          <a:xfrm>
            <a:off x="5020533" y="5676297"/>
            <a:ext cx="2150934" cy="5059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400"/>
              <a:buFont typeface="Arial"/>
              <a:buNone/>
            </a:pPr>
            <a:r>
              <a:rPr lang="en-US" sz="3000" b="1" dirty="0">
                <a:solidFill>
                  <a:schemeClr val="bg1"/>
                </a:solidFill>
                <a:latin typeface="Trade Gothic Next HvyCd" panose="020B0806040303020004" pitchFamily="34" charset="0"/>
              </a:rPr>
              <a:t>Cool Perks!</a:t>
            </a:r>
          </a:p>
        </p:txBody>
      </p:sp>
      <p:pic>
        <p:nvPicPr>
          <p:cNvPr id="97" name="Picture 96" descr="A clock with a speed in the middle&#10;&#10;Description automatically generated with medium confidence">
            <a:extLst>
              <a:ext uri="{FF2B5EF4-FFF2-40B4-BE49-F238E27FC236}">
                <a16:creationId xmlns:a16="http://schemas.microsoft.com/office/drawing/2014/main" id="{0EEF85E8-4027-A14D-AF8D-CD8173DFE4B5}"/>
              </a:ext>
            </a:extLst>
          </p:cNvPr>
          <p:cNvPicPr>
            <a:picLocks noChangeAspect="1"/>
          </p:cNvPicPr>
          <p:nvPr/>
        </p:nvPicPr>
        <p:blipFill>
          <a:blip r:embed="rId3"/>
          <a:stretch>
            <a:fillRect/>
          </a:stretch>
        </p:blipFill>
        <p:spPr>
          <a:xfrm>
            <a:off x="5024730" y="1181703"/>
            <a:ext cx="2146737" cy="2093948"/>
          </a:xfrm>
          <a:prstGeom prst="rect">
            <a:avLst/>
          </a:prstGeom>
        </p:spPr>
      </p:pic>
      <p:pic>
        <p:nvPicPr>
          <p:cNvPr id="99" name="Picture 98" descr="A stack of paper money&#10;&#10;Description automatically generated">
            <a:extLst>
              <a:ext uri="{FF2B5EF4-FFF2-40B4-BE49-F238E27FC236}">
                <a16:creationId xmlns:a16="http://schemas.microsoft.com/office/drawing/2014/main" id="{A6BB30EC-2485-9643-9BFF-26D00A20FA18}"/>
              </a:ext>
            </a:extLst>
          </p:cNvPr>
          <p:cNvPicPr>
            <a:picLocks noChangeAspect="1"/>
          </p:cNvPicPr>
          <p:nvPr/>
        </p:nvPicPr>
        <p:blipFill>
          <a:blip r:embed="rId4"/>
          <a:stretch>
            <a:fillRect/>
          </a:stretch>
        </p:blipFill>
        <p:spPr>
          <a:xfrm>
            <a:off x="1968281" y="1500089"/>
            <a:ext cx="2159000" cy="1651000"/>
          </a:xfrm>
          <a:prstGeom prst="rect">
            <a:avLst/>
          </a:prstGeom>
        </p:spPr>
      </p:pic>
      <p:pic>
        <p:nvPicPr>
          <p:cNvPr id="101" name="Picture 100" descr="A pencil on a piece of paper&#10;&#10;Description automatically generated">
            <a:extLst>
              <a:ext uri="{FF2B5EF4-FFF2-40B4-BE49-F238E27FC236}">
                <a16:creationId xmlns:a16="http://schemas.microsoft.com/office/drawing/2014/main" id="{8CFA7BB1-0F81-9740-80EC-B0AC6CB46B03}"/>
              </a:ext>
            </a:extLst>
          </p:cNvPr>
          <p:cNvPicPr>
            <a:picLocks noChangeAspect="1"/>
          </p:cNvPicPr>
          <p:nvPr/>
        </p:nvPicPr>
        <p:blipFill>
          <a:blip r:embed="rId5"/>
          <a:stretch>
            <a:fillRect/>
          </a:stretch>
        </p:blipFill>
        <p:spPr>
          <a:xfrm rot="378110">
            <a:off x="2454738" y="3928264"/>
            <a:ext cx="1123024" cy="1474815"/>
          </a:xfrm>
          <a:prstGeom prst="rect">
            <a:avLst/>
          </a:prstGeom>
        </p:spPr>
      </p:pic>
      <p:pic>
        <p:nvPicPr>
          <p:cNvPr id="103" name="Picture 102" descr="A building with columns and triangle&#10;&#10;Description automatically generated">
            <a:extLst>
              <a:ext uri="{FF2B5EF4-FFF2-40B4-BE49-F238E27FC236}">
                <a16:creationId xmlns:a16="http://schemas.microsoft.com/office/drawing/2014/main" id="{CF60AD94-9B17-7849-B472-CE45146EC4D7}"/>
              </a:ext>
            </a:extLst>
          </p:cNvPr>
          <p:cNvPicPr>
            <a:picLocks noChangeAspect="1"/>
          </p:cNvPicPr>
          <p:nvPr/>
        </p:nvPicPr>
        <p:blipFill>
          <a:blip r:embed="rId6"/>
          <a:stretch>
            <a:fillRect/>
          </a:stretch>
        </p:blipFill>
        <p:spPr>
          <a:xfrm>
            <a:off x="8468612" y="3673530"/>
            <a:ext cx="1691388" cy="1837758"/>
          </a:xfrm>
          <a:prstGeom prst="rect">
            <a:avLst/>
          </a:prstGeom>
        </p:spPr>
      </p:pic>
      <p:pic>
        <p:nvPicPr>
          <p:cNvPr id="117" name="Picture 116" descr="A book with red lines&#10;&#10;Description automatically generated">
            <a:extLst>
              <a:ext uri="{FF2B5EF4-FFF2-40B4-BE49-F238E27FC236}">
                <a16:creationId xmlns:a16="http://schemas.microsoft.com/office/drawing/2014/main" id="{D2AB02B2-048A-6E49-BFCF-DBE890D49526}"/>
              </a:ext>
            </a:extLst>
          </p:cNvPr>
          <p:cNvPicPr>
            <a:picLocks noChangeAspect="1"/>
          </p:cNvPicPr>
          <p:nvPr/>
        </p:nvPicPr>
        <p:blipFill>
          <a:blip r:embed="rId7"/>
          <a:stretch>
            <a:fillRect/>
          </a:stretch>
        </p:blipFill>
        <p:spPr>
          <a:xfrm>
            <a:off x="8164581" y="1491683"/>
            <a:ext cx="2197100" cy="1435100"/>
          </a:xfrm>
          <a:prstGeom prst="rect">
            <a:avLst/>
          </a:prstGeom>
        </p:spPr>
      </p:pic>
      <p:pic>
        <p:nvPicPr>
          <p:cNvPr id="119" name="Picture 118" descr="A computer with a graduation cap&#10;&#10;Description automatically generated">
            <a:extLst>
              <a:ext uri="{FF2B5EF4-FFF2-40B4-BE49-F238E27FC236}">
                <a16:creationId xmlns:a16="http://schemas.microsoft.com/office/drawing/2014/main" id="{DF6F8854-0DE6-7947-93C4-193095132DC0}"/>
              </a:ext>
            </a:extLst>
          </p:cNvPr>
          <p:cNvPicPr>
            <a:picLocks noChangeAspect="1"/>
          </p:cNvPicPr>
          <p:nvPr/>
        </p:nvPicPr>
        <p:blipFill>
          <a:blip r:embed="rId8"/>
          <a:stretch>
            <a:fillRect/>
          </a:stretch>
        </p:blipFill>
        <p:spPr>
          <a:xfrm>
            <a:off x="5386958" y="3733801"/>
            <a:ext cx="1876441" cy="185207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7" name="Picture 6" descr="A blue and white object with white lines&#10;&#10;Description automatically generated">
            <a:extLst>
              <a:ext uri="{FF2B5EF4-FFF2-40B4-BE49-F238E27FC236}">
                <a16:creationId xmlns:a16="http://schemas.microsoft.com/office/drawing/2014/main" id="{FA197564-81B5-4D4D-AE0E-C85817281F7B}"/>
              </a:ext>
            </a:extLst>
          </p:cNvPr>
          <p:cNvPicPr>
            <a:picLocks noChangeAspect="1"/>
          </p:cNvPicPr>
          <p:nvPr/>
        </p:nvPicPr>
        <p:blipFill>
          <a:blip r:embed="rId4"/>
          <a:stretch>
            <a:fillRect/>
          </a:stretch>
        </p:blipFill>
        <p:spPr>
          <a:xfrm rot="282467" flipH="1">
            <a:off x="6854452" y="1145350"/>
            <a:ext cx="6020046" cy="4807675"/>
          </a:xfrm>
          <a:prstGeom prst="rect">
            <a:avLst/>
          </a:prstGeom>
        </p:spPr>
      </p:pic>
      <p:pic>
        <p:nvPicPr>
          <p:cNvPr id="6" name="Picture 5" descr="A white rectangular object with blue border&#10;&#10;Description automatically generated">
            <a:extLst>
              <a:ext uri="{FF2B5EF4-FFF2-40B4-BE49-F238E27FC236}">
                <a16:creationId xmlns:a16="http://schemas.microsoft.com/office/drawing/2014/main" id="{81A8D933-5FF7-874E-900A-A30F2FE8E03A}"/>
              </a:ext>
            </a:extLst>
          </p:cNvPr>
          <p:cNvPicPr>
            <a:picLocks noChangeAspect="1"/>
          </p:cNvPicPr>
          <p:nvPr/>
        </p:nvPicPr>
        <p:blipFill>
          <a:blip r:embed="rId5"/>
          <a:stretch>
            <a:fillRect/>
          </a:stretch>
        </p:blipFill>
        <p:spPr>
          <a:xfrm>
            <a:off x="7385710" y="1705519"/>
            <a:ext cx="4500728" cy="3375546"/>
          </a:xfrm>
          <a:prstGeom prst="rect">
            <a:avLst/>
          </a:prstGeom>
        </p:spPr>
      </p:pic>
      <p:sp>
        <p:nvSpPr>
          <p:cNvPr id="10" name="Rounded Rectangle 9">
            <a:extLst>
              <a:ext uri="{FF2B5EF4-FFF2-40B4-BE49-F238E27FC236}">
                <a16:creationId xmlns:a16="http://schemas.microsoft.com/office/drawing/2014/main" id="{7F10AB00-3674-2A46-A637-E87668044527}"/>
              </a:ext>
            </a:extLst>
          </p:cNvPr>
          <p:cNvSpPr/>
          <p:nvPr/>
        </p:nvSpPr>
        <p:spPr>
          <a:xfrm>
            <a:off x="-173566" y="5559189"/>
            <a:ext cx="12479866" cy="1298811"/>
          </a:xfrm>
          <a:prstGeom prst="roundRect">
            <a:avLst>
              <a:gd name="adj" fmla="val 845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060"/>
                </a:solidFill>
              </a:ln>
            </a:endParaRPr>
          </a:p>
        </p:txBody>
      </p:sp>
      <p:sp>
        <p:nvSpPr>
          <p:cNvPr id="133" name="Google Shape;133;p6"/>
          <p:cNvSpPr txBox="1">
            <a:spLocks noGrp="1"/>
          </p:cNvSpPr>
          <p:nvPr>
            <p:ph type="title"/>
          </p:nvPr>
        </p:nvSpPr>
        <p:spPr>
          <a:xfrm>
            <a:off x="1687932" y="620168"/>
            <a:ext cx="7125868" cy="5724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500" b="1" dirty="0">
                <a:solidFill>
                  <a:srgbClr val="297ABE"/>
                </a:solidFill>
                <a:latin typeface="Trade Gothic Next HvyCd" panose="020B0806040303020004" pitchFamily="34" charset="0"/>
              </a:rPr>
              <a:t>STUDENT PERSPECTIVES</a:t>
            </a:r>
          </a:p>
        </p:txBody>
      </p:sp>
      <p:sp>
        <p:nvSpPr>
          <p:cNvPr id="134" name="Google Shape;134;p6"/>
          <p:cNvSpPr txBox="1">
            <a:spLocks noGrp="1"/>
          </p:cNvSpPr>
          <p:nvPr>
            <p:ph type="body" idx="1"/>
          </p:nvPr>
        </p:nvSpPr>
        <p:spPr>
          <a:xfrm>
            <a:off x="1687931" y="1705519"/>
            <a:ext cx="5726355" cy="3606346"/>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dk1"/>
              </a:buClr>
              <a:buSzPct val="100000"/>
              <a:buNone/>
            </a:pPr>
            <a:r>
              <a:rPr lang="en-US" b="1" dirty="0">
                <a:latin typeface="Meta Pro" panose="02000603040000020004" pitchFamily="2" charset="0"/>
              </a:rPr>
              <a:t>Meet Horatio, 12</a:t>
            </a:r>
            <a:r>
              <a:rPr lang="en-US" b="1" baseline="30000" dirty="0">
                <a:latin typeface="Meta Pro" panose="02000603040000020004" pitchFamily="2" charset="0"/>
              </a:rPr>
              <a:t>th</a:t>
            </a:r>
            <a:r>
              <a:rPr lang="en-US" b="1" dirty="0">
                <a:latin typeface="Meta Pro" panose="02000603040000020004" pitchFamily="2" charset="0"/>
              </a:rPr>
              <a:t> grader</a:t>
            </a:r>
            <a:endParaRPr b="1" dirty="0">
              <a:latin typeface="Meta Pro" panose="02000603040000020004" pitchFamily="2" charset="0"/>
            </a:endParaRPr>
          </a:p>
          <a:p>
            <a:pPr marL="0" lvl="0" indent="0" algn="l" rtl="0">
              <a:lnSpc>
                <a:spcPct val="120000"/>
              </a:lnSpc>
              <a:spcBef>
                <a:spcPts val="1000"/>
              </a:spcBef>
              <a:spcAft>
                <a:spcPts val="0"/>
              </a:spcAft>
              <a:buClr>
                <a:srgbClr val="000000"/>
              </a:buClr>
              <a:buSzPct val="100000"/>
              <a:buNone/>
            </a:pPr>
            <a:r>
              <a:rPr lang="en-US" sz="2400" i="1" u="none" strike="noStrike" dirty="0">
                <a:solidFill>
                  <a:srgbClr val="000000"/>
                </a:solidFill>
                <a:latin typeface="Meta Pro Light" panose="02000506040000020004" pitchFamily="2" charset="0"/>
                <a:sym typeface="Calibri"/>
              </a:rPr>
              <a:t>Before dual enrollment, my GPA was a 2.2, and honestly, I wasn’t sure if I could handle the extra challenge. But here I am now, with a 3.2 GPA, feeling proud of how far I’ve come. I won’t lie—dual enrollment is hard. But it’s doable, and it’s actually enjoyable once you get into the rhythm. One thing I’ve learned is that it’s not as bad as it might seem at first.”</a:t>
            </a:r>
            <a:endParaRPr sz="2400" i="1" dirty="0">
              <a:latin typeface="Meta Pro Light" panose="02000506040000020004" pitchFamily="2" charset="0"/>
            </a:endParaRPr>
          </a:p>
          <a:p>
            <a:pPr marL="0" lvl="0" indent="0" algn="l" rtl="0">
              <a:lnSpc>
                <a:spcPct val="90000"/>
              </a:lnSpc>
              <a:spcBef>
                <a:spcPts val="1000"/>
              </a:spcBef>
              <a:spcAft>
                <a:spcPts val="0"/>
              </a:spcAft>
              <a:buClr>
                <a:schemeClr val="dk1"/>
              </a:buClr>
              <a:buSzPct val="100000"/>
              <a:buNone/>
            </a:pPr>
            <a:endParaRPr sz="1800" i="1" dirty="0">
              <a:solidFill>
                <a:srgbClr val="000000"/>
              </a:solidFill>
              <a:latin typeface="Meta Pro Light" panose="02000506040000020004" pitchFamily="2" charset="0"/>
              <a:sym typeface="Calibri"/>
            </a:endParaRPr>
          </a:p>
          <a:p>
            <a:pPr marL="0" lvl="0" indent="0" algn="l" rtl="0">
              <a:lnSpc>
                <a:spcPct val="90000"/>
              </a:lnSpc>
              <a:spcBef>
                <a:spcPts val="1000"/>
              </a:spcBef>
              <a:spcAft>
                <a:spcPts val="0"/>
              </a:spcAft>
              <a:buClr>
                <a:schemeClr val="dk1"/>
              </a:buClr>
              <a:buSzPct val="100000"/>
              <a:buNone/>
            </a:pPr>
            <a:r>
              <a:rPr lang="en-US" b="1" dirty="0">
                <a:latin typeface="Meta Pro" panose="02000603040000020004" pitchFamily="2" charset="0"/>
              </a:rPr>
              <a:t>Meet </a:t>
            </a:r>
            <a:r>
              <a:rPr lang="en-US" b="1" dirty="0" err="1">
                <a:latin typeface="Meta Pro" panose="02000603040000020004" pitchFamily="2" charset="0"/>
              </a:rPr>
              <a:t>Silena</a:t>
            </a:r>
            <a:r>
              <a:rPr lang="en-US" b="1" dirty="0">
                <a:latin typeface="Meta Pro" panose="02000603040000020004" pitchFamily="2" charset="0"/>
              </a:rPr>
              <a:t>, 9</a:t>
            </a:r>
            <a:r>
              <a:rPr lang="en-US" b="1" baseline="30000" dirty="0">
                <a:latin typeface="Meta Pro" panose="02000603040000020004" pitchFamily="2" charset="0"/>
              </a:rPr>
              <a:t>th</a:t>
            </a:r>
            <a:r>
              <a:rPr lang="en-US" b="1" dirty="0">
                <a:latin typeface="Meta Pro" panose="02000603040000020004" pitchFamily="2" charset="0"/>
              </a:rPr>
              <a:t> grader</a:t>
            </a:r>
            <a:endParaRPr b="1" dirty="0">
              <a:latin typeface="Meta Pro" panose="02000603040000020004" pitchFamily="2" charset="0"/>
            </a:endParaRPr>
          </a:p>
          <a:p>
            <a:pPr marL="0" lvl="0" indent="0" algn="l" rtl="0">
              <a:lnSpc>
                <a:spcPct val="120000"/>
              </a:lnSpc>
              <a:spcBef>
                <a:spcPts val="1000"/>
              </a:spcBef>
              <a:spcAft>
                <a:spcPts val="0"/>
              </a:spcAft>
              <a:buClr>
                <a:srgbClr val="000000"/>
              </a:buClr>
              <a:buSzPct val="100000"/>
              <a:buNone/>
            </a:pPr>
            <a:r>
              <a:rPr lang="en-US" sz="2400" i="1" u="none" strike="noStrike" dirty="0">
                <a:solidFill>
                  <a:srgbClr val="000000"/>
                </a:solidFill>
                <a:latin typeface="Meta Pro Light" panose="02000506040000020004" pitchFamily="2" charset="0"/>
                <a:sym typeface="Calibri"/>
              </a:rPr>
              <a:t>Dual enrollment is challenging but rewarding. It has helped me get an idea of what college classes are really like and get a head start on general education requirements. I’m still figuring out what I want to be, but I’m exploring the possibility of a career in public health. Dual enrollment has been a great way to start this journey.”</a:t>
            </a:r>
            <a:endParaRPr sz="2400" i="1" dirty="0">
              <a:latin typeface="Meta Pro Light" panose="02000506040000020004" pitchFamily="2" charset="0"/>
            </a:endParaRPr>
          </a:p>
        </p:txBody>
      </p:sp>
      <p:sp>
        <p:nvSpPr>
          <p:cNvPr id="135" name="Google Shape;135;p6"/>
          <p:cNvSpPr txBox="1"/>
          <p:nvPr/>
        </p:nvSpPr>
        <p:spPr>
          <a:xfrm>
            <a:off x="838200" y="5853797"/>
            <a:ext cx="105155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dirty="0">
                <a:solidFill>
                  <a:schemeClr val="bg1"/>
                </a:solidFill>
                <a:latin typeface="Calibri"/>
                <a:ea typeface="Calibri"/>
                <a:cs typeface="Calibri"/>
                <a:sym typeface="Calibri"/>
              </a:rPr>
              <a:t>Hear from other students like you.</a:t>
            </a:r>
            <a:r>
              <a:rPr lang="en-US" sz="1800" b="0" i="0" u="none" strike="noStrike" dirty="0">
                <a:solidFill>
                  <a:schemeClr val="bg1"/>
                </a:solidFill>
                <a:latin typeface="Calibri"/>
                <a:ea typeface="Calibri"/>
                <a:cs typeface="Calibri"/>
                <a:sym typeface="Calibri"/>
              </a:rPr>
              <a:t> Check out </a:t>
            </a:r>
            <a:r>
              <a:rPr lang="en-US" sz="1800" b="0" i="0" u="sng" strike="noStrike" dirty="0">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this website</a:t>
            </a:r>
            <a:r>
              <a:rPr lang="en-US" sz="1800" b="0" i="0" u="none" strike="noStrike" dirty="0">
                <a:solidFill>
                  <a:schemeClr val="bg1"/>
                </a:solidFill>
                <a:latin typeface="Calibri"/>
                <a:ea typeface="Calibri"/>
                <a:cs typeface="Calibri"/>
                <a:sym typeface="Calibri"/>
              </a:rPr>
              <a:t> from the Career Ladders Project to hear directly from students who have taken dual enrollment classes and how this has positively impacted their lives.</a:t>
            </a:r>
            <a:endParaRPr sz="1800" b="0" dirty="0">
              <a:solidFill>
                <a:schemeClr val="bg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CC6E062F-3647-EA4B-B0ED-8E8D8EED6022}"/>
              </a:ext>
            </a:extLst>
          </p:cNvPr>
          <p:cNvPicPr>
            <a:picLocks noChangeAspect="1"/>
          </p:cNvPicPr>
          <p:nvPr/>
        </p:nvPicPr>
        <p:blipFill>
          <a:blip r:embed="rId7"/>
          <a:stretch>
            <a:fillRect/>
          </a:stretch>
        </p:blipFill>
        <p:spPr>
          <a:xfrm>
            <a:off x="1205332" y="1533435"/>
            <a:ext cx="482600" cy="355600"/>
          </a:xfrm>
          <a:prstGeom prst="rect">
            <a:avLst/>
          </a:prstGeom>
        </p:spPr>
      </p:pic>
      <p:pic>
        <p:nvPicPr>
          <p:cNvPr id="14" name="Picture 13">
            <a:extLst>
              <a:ext uri="{FF2B5EF4-FFF2-40B4-BE49-F238E27FC236}">
                <a16:creationId xmlns:a16="http://schemas.microsoft.com/office/drawing/2014/main" id="{794257C4-9D8C-CC42-AC5A-E0F6C5A9E72B}"/>
              </a:ext>
            </a:extLst>
          </p:cNvPr>
          <p:cNvPicPr>
            <a:picLocks noChangeAspect="1"/>
          </p:cNvPicPr>
          <p:nvPr/>
        </p:nvPicPr>
        <p:blipFill>
          <a:blip r:embed="rId7"/>
          <a:stretch>
            <a:fillRect/>
          </a:stretch>
        </p:blipFill>
        <p:spPr>
          <a:xfrm>
            <a:off x="1167232" y="3527335"/>
            <a:ext cx="482600" cy="355600"/>
          </a:xfrm>
          <a:prstGeom prst="rect">
            <a:avLst/>
          </a:prstGeom>
        </p:spPr>
      </p:pic>
      <p:pic>
        <p:nvPicPr>
          <p:cNvPr id="2" name="Online Media 1" descr="STUDENT VOICES First Generation Dual Enrollment">
            <a:hlinkClick r:id="" action="ppaction://media"/>
            <a:extLst>
              <a:ext uri="{FF2B5EF4-FFF2-40B4-BE49-F238E27FC236}">
                <a16:creationId xmlns:a16="http://schemas.microsoft.com/office/drawing/2014/main" id="{A92E28C7-5F2D-7843-8EF2-769478469A05}"/>
              </a:ext>
            </a:extLst>
          </p:cNvPr>
          <p:cNvPicPr>
            <a:picLocks noRot="1" noChangeAspect="1"/>
          </p:cNvPicPr>
          <p:nvPr>
            <a:videoFile r:link="rId1"/>
          </p:nvPr>
        </p:nvPicPr>
        <p:blipFill>
          <a:blip r:embed="rId8"/>
          <a:stretch>
            <a:fillRect/>
          </a:stretch>
        </p:blipFill>
        <p:spPr>
          <a:xfrm>
            <a:off x="7610966" y="2097352"/>
            <a:ext cx="4069949" cy="2299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9" name="Rounded Rectangle 8">
            <a:extLst>
              <a:ext uri="{FF2B5EF4-FFF2-40B4-BE49-F238E27FC236}">
                <a16:creationId xmlns:a16="http://schemas.microsoft.com/office/drawing/2014/main" id="{01B33F13-E7CB-7944-B641-5BF5447385F8}"/>
              </a:ext>
            </a:extLst>
          </p:cNvPr>
          <p:cNvSpPr/>
          <p:nvPr/>
        </p:nvSpPr>
        <p:spPr>
          <a:xfrm>
            <a:off x="8542479" y="2470227"/>
            <a:ext cx="2909174" cy="2989269"/>
          </a:xfrm>
          <a:prstGeom prst="roundRect">
            <a:avLst>
              <a:gd name="adj" fmla="val 11494"/>
            </a:avLst>
          </a:prstGeom>
          <a:solidFill>
            <a:srgbClr val="C00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Google Shape;141;p7"/>
          <p:cNvSpPr txBox="1">
            <a:spLocks noGrp="1"/>
          </p:cNvSpPr>
          <p:nvPr>
            <p:ph type="title"/>
          </p:nvPr>
        </p:nvSpPr>
        <p:spPr>
          <a:xfrm>
            <a:off x="838200" y="581947"/>
            <a:ext cx="10515600" cy="8165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latin typeface="Trade Gothic Next HvyCd" panose="020B0806040303020004" pitchFamily="34" charset="0"/>
              </a:rPr>
              <a:t>IS DUAL ENROLLMENT RIGHT FOR YOU?</a:t>
            </a:r>
          </a:p>
        </p:txBody>
      </p:sp>
      <p:sp>
        <p:nvSpPr>
          <p:cNvPr id="142" name="Google Shape;142;p7"/>
          <p:cNvSpPr txBox="1">
            <a:spLocks noGrp="1"/>
          </p:cNvSpPr>
          <p:nvPr>
            <p:ph type="body" idx="1"/>
          </p:nvPr>
        </p:nvSpPr>
        <p:spPr>
          <a:xfrm>
            <a:off x="1198375" y="1602238"/>
            <a:ext cx="7107426"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dirty="0"/>
              <a:t>Do I want to or need to get a head start on college by earning free credits while still in high school?</a:t>
            </a:r>
            <a:endParaRPr dirty="0"/>
          </a:p>
          <a:p>
            <a:pPr marL="0" lvl="0" indent="0" algn="l" rtl="0">
              <a:lnSpc>
                <a:spcPct val="90000"/>
              </a:lnSpc>
              <a:spcBef>
                <a:spcPts val="1800"/>
              </a:spcBef>
              <a:spcAft>
                <a:spcPts val="0"/>
              </a:spcAft>
              <a:buClr>
                <a:schemeClr val="dk1"/>
              </a:buClr>
              <a:buSzPts val="2400"/>
              <a:buNone/>
            </a:pPr>
            <a:r>
              <a:rPr lang="en-US" sz="2400" dirty="0"/>
              <a:t>Do I want to or need to reduce the cost of college?</a:t>
            </a:r>
            <a:endParaRPr dirty="0"/>
          </a:p>
          <a:p>
            <a:pPr marL="0" lvl="0" indent="0" algn="l" rtl="0">
              <a:lnSpc>
                <a:spcPct val="90000"/>
              </a:lnSpc>
              <a:spcBef>
                <a:spcPts val="1800"/>
              </a:spcBef>
              <a:spcAft>
                <a:spcPts val="0"/>
              </a:spcAft>
              <a:buClr>
                <a:schemeClr val="dk1"/>
              </a:buClr>
              <a:buSzPts val="2400"/>
              <a:buNone/>
            </a:pPr>
            <a:r>
              <a:rPr lang="en-US" sz="2400" dirty="0"/>
              <a:t>Do I want to explore what college is like while still in high school?</a:t>
            </a:r>
            <a:endParaRPr dirty="0"/>
          </a:p>
          <a:p>
            <a:pPr marL="0" lvl="0" indent="0" algn="l" rtl="0">
              <a:lnSpc>
                <a:spcPct val="90000"/>
              </a:lnSpc>
              <a:spcBef>
                <a:spcPts val="1800"/>
              </a:spcBef>
              <a:spcAft>
                <a:spcPts val="0"/>
              </a:spcAft>
              <a:buClr>
                <a:schemeClr val="dk1"/>
              </a:buClr>
              <a:buSzPts val="2400"/>
              <a:buNone/>
            </a:pPr>
            <a:r>
              <a:rPr lang="en-US" sz="2400" dirty="0"/>
              <a:t>Do I want to challenge myself to take a college-level course and get the support I need if I struggle?</a:t>
            </a:r>
            <a:endParaRPr dirty="0"/>
          </a:p>
          <a:p>
            <a:pPr marL="0" lvl="0" indent="0" algn="l" rtl="0">
              <a:lnSpc>
                <a:spcPct val="90000"/>
              </a:lnSpc>
              <a:spcBef>
                <a:spcPts val="1800"/>
              </a:spcBef>
              <a:spcAft>
                <a:spcPts val="0"/>
              </a:spcAft>
              <a:buClr>
                <a:schemeClr val="dk1"/>
              </a:buClr>
              <a:buSzPts val="2400"/>
              <a:buNone/>
            </a:pPr>
            <a:r>
              <a:rPr lang="en-US" sz="2400" dirty="0"/>
              <a:t>Do I want to strengthen my college applications?</a:t>
            </a:r>
            <a:endParaRPr dirty="0"/>
          </a:p>
          <a:p>
            <a:pPr marL="0" lvl="0" indent="0" algn="l" rtl="0">
              <a:lnSpc>
                <a:spcPct val="90000"/>
              </a:lnSpc>
              <a:spcBef>
                <a:spcPts val="1800"/>
              </a:spcBef>
              <a:spcAft>
                <a:spcPts val="0"/>
              </a:spcAft>
              <a:buClr>
                <a:schemeClr val="dk1"/>
              </a:buClr>
              <a:buSzPts val="2400"/>
              <a:buNone/>
            </a:pPr>
            <a:r>
              <a:rPr lang="en-US" sz="2400" dirty="0"/>
              <a:t>Will I talk to a counselor if I’m unsure which dual enrollment class counts for high school credit and college credit?</a:t>
            </a:r>
            <a:endParaRPr dirty="0"/>
          </a:p>
        </p:txBody>
      </p:sp>
      <p:sp>
        <p:nvSpPr>
          <p:cNvPr id="143" name="Google Shape;143;p7"/>
          <p:cNvSpPr txBox="1"/>
          <p:nvPr/>
        </p:nvSpPr>
        <p:spPr>
          <a:xfrm>
            <a:off x="3022600" y="5814778"/>
            <a:ext cx="6858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US" sz="2400" b="1">
                <a:solidFill>
                  <a:srgbClr val="1E4E79"/>
                </a:solidFill>
                <a:latin typeface="Calibri"/>
                <a:ea typeface="Calibri"/>
                <a:cs typeface="Calibri"/>
                <a:sym typeface="Calibri"/>
              </a:rPr>
            </a:br>
            <a:endParaRPr sz="2400" b="1">
              <a:solidFill>
                <a:srgbClr val="1E4E79"/>
              </a:solidFill>
              <a:latin typeface="Calibri"/>
              <a:ea typeface="Calibri"/>
              <a:cs typeface="Calibri"/>
              <a:sym typeface="Calibri"/>
            </a:endParaRPr>
          </a:p>
        </p:txBody>
      </p:sp>
      <p:sp>
        <p:nvSpPr>
          <p:cNvPr id="144" name="Google Shape;144;p7"/>
          <p:cNvSpPr txBox="1"/>
          <p:nvPr/>
        </p:nvSpPr>
        <p:spPr>
          <a:xfrm>
            <a:off x="8750034" y="3526771"/>
            <a:ext cx="2494063" cy="1595808"/>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accent2"/>
              </a:buClr>
              <a:buSzPct val="100000"/>
              <a:buFont typeface="Arial"/>
              <a:buNone/>
            </a:pPr>
            <a:r>
              <a:rPr lang="en-US" sz="2400" b="1" u="none" strike="noStrike" dirty="0">
                <a:solidFill>
                  <a:schemeClr val="bg1"/>
                </a:solidFill>
                <a:latin typeface="Trade Gothic Next Cond" panose="020B0806040303020004" pitchFamily="34" charset="0"/>
                <a:ea typeface="Caveat"/>
                <a:cs typeface="Caveat"/>
                <a:sym typeface="Caveat"/>
              </a:rPr>
              <a:t>If you answered yes to any of these, dual enrollment could be the perfect opportunity for you!</a:t>
            </a:r>
            <a:endParaRPr sz="2400" b="1" dirty="0">
              <a:solidFill>
                <a:schemeClr val="bg1"/>
              </a:solidFill>
              <a:latin typeface="Trade Gothic Next Cond" panose="020B0806040303020004" pitchFamily="34" charset="0"/>
              <a:ea typeface="Calibri"/>
              <a:cs typeface="Calibri"/>
              <a:sym typeface="Calibri"/>
            </a:endParaRPr>
          </a:p>
        </p:txBody>
      </p:sp>
      <p:pic>
        <p:nvPicPr>
          <p:cNvPr id="3" name="Picture 2" descr="A light bulb with a black background&#10;&#10;Description automatically generated">
            <a:extLst>
              <a:ext uri="{FF2B5EF4-FFF2-40B4-BE49-F238E27FC236}">
                <a16:creationId xmlns:a16="http://schemas.microsoft.com/office/drawing/2014/main" id="{E18EE28F-85C5-1E47-BC5F-CD14C3ADD198}"/>
              </a:ext>
            </a:extLst>
          </p:cNvPr>
          <p:cNvPicPr>
            <a:picLocks noChangeAspect="1"/>
          </p:cNvPicPr>
          <p:nvPr/>
        </p:nvPicPr>
        <p:blipFill>
          <a:blip r:embed="rId3"/>
          <a:stretch>
            <a:fillRect/>
          </a:stretch>
        </p:blipFill>
        <p:spPr>
          <a:xfrm>
            <a:off x="9503740" y="1702831"/>
            <a:ext cx="1196202" cy="1694620"/>
          </a:xfrm>
          <a:prstGeom prst="rect">
            <a:avLst/>
          </a:prstGeom>
        </p:spPr>
      </p:pic>
      <p:pic>
        <p:nvPicPr>
          <p:cNvPr id="5" name="Picture 4">
            <a:extLst>
              <a:ext uri="{FF2B5EF4-FFF2-40B4-BE49-F238E27FC236}">
                <a16:creationId xmlns:a16="http://schemas.microsoft.com/office/drawing/2014/main" id="{0BD90FFC-A444-A943-803D-6DE0564A773D}"/>
              </a:ext>
            </a:extLst>
          </p:cNvPr>
          <p:cNvPicPr>
            <a:picLocks noChangeAspect="1"/>
          </p:cNvPicPr>
          <p:nvPr/>
        </p:nvPicPr>
        <p:blipFill>
          <a:blip r:embed="rId4"/>
          <a:stretch>
            <a:fillRect/>
          </a:stretch>
        </p:blipFill>
        <p:spPr>
          <a:xfrm>
            <a:off x="740347" y="1745684"/>
            <a:ext cx="389953" cy="389953"/>
          </a:xfrm>
          <a:prstGeom prst="rect">
            <a:avLst/>
          </a:prstGeom>
        </p:spPr>
      </p:pic>
      <p:cxnSp>
        <p:nvCxnSpPr>
          <p:cNvPr id="7" name="Straight Connector 6">
            <a:extLst>
              <a:ext uri="{FF2B5EF4-FFF2-40B4-BE49-F238E27FC236}">
                <a16:creationId xmlns:a16="http://schemas.microsoft.com/office/drawing/2014/main" id="{7CAB0407-61FD-9645-88DA-289F44ADCE1D}"/>
              </a:ext>
            </a:extLst>
          </p:cNvPr>
          <p:cNvCxnSpPr>
            <a:cxnSpLocks/>
          </p:cNvCxnSpPr>
          <p:nvPr/>
        </p:nvCxnSpPr>
        <p:spPr>
          <a:xfrm>
            <a:off x="1299147" y="5323338"/>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272A89-0751-BA49-B408-1BA9023EF45A}"/>
              </a:ext>
            </a:extLst>
          </p:cNvPr>
          <p:cNvCxnSpPr>
            <a:cxnSpLocks/>
          </p:cNvCxnSpPr>
          <p:nvPr/>
        </p:nvCxnSpPr>
        <p:spPr>
          <a:xfrm>
            <a:off x="1299147" y="4713738"/>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A8C4CD-8D89-4E4B-A983-03862231358A}"/>
              </a:ext>
            </a:extLst>
          </p:cNvPr>
          <p:cNvCxnSpPr>
            <a:cxnSpLocks/>
          </p:cNvCxnSpPr>
          <p:nvPr/>
        </p:nvCxnSpPr>
        <p:spPr>
          <a:xfrm>
            <a:off x="1299147" y="3862838"/>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6C5D48C-E46A-2647-967A-CBFA85DC8F1C}"/>
              </a:ext>
            </a:extLst>
          </p:cNvPr>
          <p:cNvCxnSpPr>
            <a:cxnSpLocks/>
          </p:cNvCxnSpPr>
          <p:nvPr/>
        </p:nvCxnSpPr>
        <p:spPr>
          <a:xfrm>
            <a:off x="1299147" y="2961138"/>
            <a:ext cx="676656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26EDA6-00F5-D647-B733-0F8A033B0430}"/>
              </a:ext>
            </a:extLst>
          </p:cNvPr>
          <p:cNvCxnSpPr>
            <a:cxnSpLocks/>
          </p:cNvCxnSpPr>
          <p:nvPr/>
        </p:nvCxnSpPr>
        <p:spPr>
          <a:xfrm>
            <a:off x="1299147" y="2402338"/>
            <a:ext cx="6727253"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29BA13A-C116-8440-87E3-9FD97A436790}"/>
              </a:ext>
            </a:extLst>
          </p:cNvPr>
          <p:cNvPicPr>
            <a:picLocks noChangeAspect="1"/>
          </p:cNvPicPr>
          <p:nvPr/>
        </p:nvPicPr>
        <p:blipFill>
          <a:blip r:embed="rId4"/>
          <a:stretch>
            <a:fillRect/>
          </a:stretch>
        </p:blipFill>
        <p:spPr>
          <a:xfrm>
            <a:off x="740347" y="2482284"/>
            <a:ext cx="389953" cy="389953"/>
          </a:xfrm>
          <a:prstGeom prst="rect">
            <a:avLst/>
          </a:prstGeom>
        </p:spPr>
      </p:pic>
      <p:pic>
        <p:nvPicPr>
          <p:cNvPr id="27" name="Picture 26">
            <a:extLst>
              <a:ext uri="{FF2B5EF4-FFF2-40B4-BE49-F238E27FC236}">
                <a16:creationId xmlns:a16="http://schemas.microsoft.com/office/drawing/2014/main" id="{FD4C65D2-99BA-8E4F-9CD8-7C5A290F9F1D}"/>
              </a:ext>
            </a:extLst>
          </p:cNvPr>
          <p:cNvPicPr>
            <a:picLocks noChangeAspect="1"/>
          </p:cNvPicPr>
          <p:nvPr/>
        </p:nvPicPr>
        <p:blipFill>
          <a:blip r:embed="rId4"/>
          <a:stretch>
            <a:fillRect/>
          </a:stretch>
        </p:blipFill>
        <p:spPr>
          <a:xfrm>
            <a:off x="740347" y="3231584"/>
            <a:ext cx="389953" cy="389953"/>
          </a:xfrm>
          <a:prstGeom prst="rect">
            <a:avLst/>
          </a:prstGeom>
        </p:spPr>
      </p:pic>
      <p:pic>
        <p:nvPicPr>
          <p:cNvPr id="28" name="Picture 27">
            <a:extLst>
              <a:ext uri="{FF2B5EF4-FFF2-40B4-BE49-F238E27FC236}">
                <a16:creationId xmlns:a16="http://schemas.microsoft.com/office/drawing/2014/main" id="{371B2054-9A34-C941-8A4A-45A48DD32E0C}"/>
              </a:ext>
            </a:extLst>
          </p:cNvPr>
          <p:cNvPicPr>
            <a:picLocks noChangeAspect="1"/>
          </p:cNvPicPr>
          <p:nvPr/>
        </p:nvPicPr>
        <p:blipFill>
          <a:blip r:embed="rId4"/>
          <a:stretch>
            <a:fillRect/>
          </a:stretch>
        </p:blipFill>
        <p:spPr>
          <a:xfrm>
            <a:off x="740347" y="4095184"/>
            <a:ext cx="389953" cy="389953"/>
          </a:xfrm>
          <a:prstGeom prst="rect">
            <a:avLst/>
          </a:prstGeom>
        </p:spPr>
      </p:pic>
      <p:pic>
        <p:nvPicPr>
          <p:cNvPr id="29" name="Picture 28">
            <a:extLst>
              <a:ext uri="{FF2B5EF4-FFF2-40B4-BE49-F238E27FC236}">
                <a16:creationId xmlns:a16="http://schemas.microsoft.com/office/drawing/2014/main" id="{AF3F8D73-EB2B-1044-A1D7-FAAD3D5839F6}"/>
              </a:ext>
            </a:extLst>
          </p:cNvPr>
          <p:cNvPicPr>
            <a:picLocks noChangeAspect="1"/>
          </p:cNvPicPr>
          <p:nvPr/>
        </p:nvPicPr>
        <p:blipFill>
          <a:blip r:embed="rId4"/>
          <a:stretch>
            <a:fillRect/>
          </a:stretch>
        </p:blipFill>
        <p:spPr>
          <a:xfrm>
            <a:off x="740347" y="4819084"/>
            <a:ext cx="389953" cy="389953"/>
          </a:xfrm>
          <a:prstGeom prst="rect">
            <a:avLst/>
          </a:prstGeom>
        </p:spPr>
      </p:pic>
      <p:pic>
        <p:nvPicPr>
          <p:cNvPr id="30" name="Picture 29">
            <a:extLst>
              <a:ext uri="{FF2B5EF4-FFF2-40B4-BE49-F238E27FC236}">
                <a16:creationId xmlns:a16="http://schemas.microsoft.com/office/drawing/2014/main" id="{644A40E0-06F9-3543-9695-3F4F8EF1586C}"/>
              </a:ext>
            </a:extLst>
          </p:cNvPr>
          <p:cNvPicPr>
            <a:picLocks noChangeAspect="1"/>
          </p:cNvPicPr>
          <p:nvPr/>
        </p:nvPicPr>
        <p:blipFill>
          <a:blip r:embed="rId4"/>
          <a:stretch>
            <a:fillRect/>
          </a:stretch>
        </p:blipFill>
        <p:spPr>
          <a:xfrm>
            <a:off x="740347" y="5657284"/>
            <a:ext cx="389953" cy="3899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6" name="object 2">
            <a:extLst>
              <a:ext uri="{FF2B5EF4-FFF2-40B4-BE49-F238E27FC236}">
                <a16:creationId xmlns:a16="http://schemas.microsoft.com/office/drawing/2014/main" id="{4AB0B30A-E356-874C-8068-42C55E539A5A}"/>
              </a:ext>
            </a:extLst>
          </p:cNvPr>
          <p:cNvSpPr/>
          <p:nvPr/>
        </p:nvSpPr>
        <p:spPr>
          <a:xfrm>
            <a:off x="0" y="0"/>
            <a:ext cx="12217365" cy="6858000"/>
          </a:xfrm>
          <a:custGeom>
            <a:avLst/>
            <a:gdLst/>
            <a:ahLst/>
            <a:cxnLst/>
            <a:rect l="l" t="t" r="r" b="b"/>
            <a:pathLst>
              <a:path w="7772400" h="10058400">
                <a:moveTo>
                  <a:pt x="7772400" y="0"/>
                </a:moveTo>
                <a:lnTo>
                  <a:pt x="0" y="0"/>
                </a:lnTo>
                <a:lnTo>
                  <a:pt x="0" y="10058400"/>
                </a:lnTo>
                <a:lnTo>
                  <a:pt x="7772400" y="10058400"/>
                </a:lnTo>
                <a:lnTo>
                  <a:pt x="7772400" y="0"/>
                </a:lnTo>
                <a:close/>
              </a:path>
            </a:pathLst>
          </a:custGeom>
          <a:solidFill>
            <a:srgbClr val="BED9F8"/>
          </a:solidFill>
        </p:spPr>
        <p:txBody>
          <a:bodyPr wrap="square" lIns="0" tIns="0" rIns="0" bIns="0" rtlCol="0"/>
          <a:lstStyle/>
          <a:p>
            <a:endParaRPr/>
          </a:p>
        </p:txBody>
      </p:sp>
      <p:sp>
        <p:nvSpPr>
          <p:cNvPr id="10" name="Rounded Rectangle 9">
            <a:extLst>
              <a:ext uri="{FF2B5EF4-FFF2-40B4-BE49-F238E27FC236}">
                <a16:creationId xmlns:a16="http://schemas.microsoft.com/office/drawing/2014/main" id="{9A3D7B6E-65AA-2444-99A9-351DE276F1BF}"/>
              </a:ext>
            </a:extLst>
          </p:cNvPr>
          <p:cNvSpPr/>
          <p:nvPr/>
        </p:nvSpPr>
        <p:spPr>
          <a:xfrm>
            <a:off x="0" y="2273300"/>
            <a:ext cx="12192000" cy="3187700"/>
          </a:xfrm>
          <a:prstGeom prst="roundRect">
            <a:avLst>
              <a:gd name="adj" fmla="val 17050"/>
            </a:avLst>
          </a:prstGeom>
          <a:solidFill>
            <a:srgbClr val="0E84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Google Shape;150;p8"/>
          <p:cNvSpPr txBox="1">
            <a:spLocks noGrp="1"/>
          </p:cNvSpPr>
          <p:nvPr>
            <p:ph type="title"/>
          </p:nvPr>
        </p:nvSpPr>
        <p:spPr>
          <a:xfrm>
            <a:off x="194387" y="2692986"/>
            <a:ext cx="3980026" cy="22555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800" b="1" dirty="0">
                <a:solidFill>
                  <a:schemeClr val="bg1"/>
                </a:solidFill>
                <a:latin typeface="Trade Gothic Next HvyCd" panose="020B0806040303020004" pitchFamily="34" charset="0"/>
              </a:rPr>
              <a:t>MOST COMMON TYPES OF DUAL ENROLLMENT</a:t>
            </a:r>
          </a:p>
        </p:txBody>
      </p:sp>
      <p:sp>
        <p:nvSpPr>
          <p:cNvPr id="151" name="Google Shape;151;p8"/>
          <p:cNvSpPr txBox="1">
            <a:spLocks noGrp="1"/>
          </p:cNvSpPr>
          <p:nvPr>
            <p:ph type="body" idx="1"/>
          </p:nvPr>
        </p:nvSpPr>
        <p:spPr>
          <a:xfrm>
            <a:off x="4368800" y="2692986"/>
            <a:ext cx="2333953" cy="2298704"/>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bg1"/>
                </a:solidFill>
              </a:rPr>
              <a:t>Concurrent Enrollment </a:t>
            </a:r>
            <a:endParaRPr dirty="0">
              <a:solidFill>
                <a:schemeClr val="bg1"/>
              </a:solidFill>
            </a:endParaRPr>
          </a:p>
          <a:p>
            <a:pPr marL="0" lvl="0" indent="0" algn="ctr" rtl="0">
              <a:lnSpc>
                <a:spcPct val="90000"/>
              </a:lnSpc>
              <a:spcBef>
                <a:spcPts val="1000"/>
              </a:spcBef>
              <a:spcAft>
                <a:spcPts val="0"/>
              </a:spcAft>
              <a:buClr>
                <a:schemeClr val="dk1"/>
              </a:buClr>
              <a:buSzPts val="2800"/>
              <a:buNone/>
            </a:pPr>
            <a:r>
              <a:rPr lang="en-US" dirty="0">
                <a:solidFill>
                  <a:schemeClr val="bg1"/>
                </a:solidFill>
              </a:rPr>
              <a:t>or </a:t>
            </a:r>
            <a:endParaRPr dirty="0">
              <a:solidFill>
                <a:schemeClr val="bg1"/>
              </a:solidFill>
            </a:endParaRPr>
          </a:p>
          <a:p>
            <a:pPr marL="0" lvl="0" indent="0" algn="ctr" rtl="0">
              <a:lnSpc>
                <a:spcPct val="90000"/>
              </a:lnSpc>
              <a:spcBef>
                <a:spcPts val="1000"/>
              </a:spcBef>
              <a:spcAft>
                <a:spcPts val="0"/>
              </a:spcAft>
              <a:buClr>
                <a:schemeClr val="dk1"/>
              </a:buClr>
              <a:buSzPts val="2800"/>
              <a:buNone/>
            </a:pPr>
            <a:r>
              <a:rPr lang="en-US" dirty="0">
                <a:solidFill>
                  <a:schemeClr val="bg1"/>
                </a:solidFill>
              </a:rPr>
              <a:t>Individual Dual Enrollment</a:t>
            </a:r>
            <a:endParaRPr dirty="0">
              <a:solidFill>
                <a:schemeClr val="bg1"/>
              </a:solidFill>
            </a:endParaRPr>
          </a:p>
        </p:txBody>
      </p:sp>
      <p:sp>
        <p:nvSpPr>
          <p:cNvPr id="152" name="Google Shape;152;p8"/>
          <p:cNvSpPr txBox="1"/>
          <p:nvPr/>
        </p:nvSpPr>
        <p:spPr>
          <a:xfrm>
            <a:off x="7132473" y="2667786"/>
            <a:ext cx="2035503" cy="2349104"/>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dirty="0">
                <a:solidFill>
                  <a:schemeClr val="bg1"/>
                </a:solidFill>
                <a:latin typeface="Calibri"/>
                <a:ea typeface="Calibri"/>
                <a:cs typeface="Calibri"/>
                <a:sym typeface="Calibri"/>
              </a:rPr>
              <a:t>College and Career Access Pathway (CCAP)</a:t>
            </a:r>
            <a:endParaRPr dirty="0">
              <a:solidFill>
                <a:schemeClr val="bg1"/>
              </a:solidFill>
            </a:endParaRPr>
          </a:p>
        </p:txBody>
      </p:sp>
      <p:sp>
        <p:nvSpPr>
          <p:cNvPr id="153" name="Google Shape;153;p8"/>
          <p:cNvSpPr txBox="1"/>
          <p:nvPr/>
        </p:nvSpPr>
        <p:spPr>
          <a:xfrm>
            <a:off x="9597697" y="2642586"/>
            <a:ext cx="1962150" cy="2349104"/>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dirty="0">
                <a:solidFill>
                  <a:schemeClr val="bg1"/>
                </a:solidFill>
                <a:latin typeface="Calibri"/>
                <a:ea typeface="Calibri"/>
                <a:cs typeface="Calibri"/>
                <a:sym typeface="Calibri"/>
              </a:rPr>
              <a:t>Early College </a:t>
            </a:r>
            <a:endParaRPr dirty="0">
              <a:solidFill>
                <a:schemeClr val="bg1"/>
              </a:solidFill>
            </a:endParaRPr>
          </a:p>
          <a:p>
            <a:pPr marL="0" marR="0" lvl="0" indent="0" algn="ctr" rtl="0">
              <a:lnSpc>
                <a:spcPct val="90000"/>
              </a:lnSpc>
              <a:spcBef>
                <a:spcPts val="1000"/>
              </a:spcBef>
              <a:spcAft>
                <a:spcPts val="0"/>
              </a:spcAft>
              <a:buClr>
                <a:schemeClr val="dk1"/>
              </a:buClr>
              <a:buSzPts val="2800"/>
              <a:buFont typeface="Arial"/>
              <a:buNone/>
            </a:pPr>
            <a:r>
              <a:rPr lang="en-US" sz="2800" dirty="0">
                <a:solidFill>
                  <a:schemeClr val="bg1"/>
                </a:solidFill>
                <a:latin typeface="Calibri"/>
                <a:ea typeface="Calibri"/>
                <a:cs typeface="Calibri"/>
                <a:sym typeface="Calibri"/>
              </a:rPr>
              <a:t>or </a:t>
            </a:r>
            <a:endParaRPr dirty="0">
              <a:solidFill>
                <a:schemeClr val="bg1"/>
              </a:solidFill>
            </a:endParaRPr>
          </a:p>
          <a:p>
            <a:pPr marL="0" marR="0" lvl="0" indent="0" algn="ctr" rtl="0">
              <a:lnSpc>
                <a:spcPct val="90000"/>
              </a:lnSpc>
              <a:spcBef>
                <a:spcPts val="1000"/>
              </a:spcBef>
              <a:spcAft>
                <a:spcPts val="0"/>
              </a:spcAft>
              <a:buClr>
                <a:schemeClr val="dk1"/>
              </a:buClr>
              <a:buSzPts val="2800"/>
              <a:buFont typeface="Arial"/>
              <a:buNone/>
            </a:pPr>
            <a:r>
              <a:rPr lang="en-US" sz="2800" dirty="0">
                <a:solidFill>
                  <a:schemeClr val="bg1"/>
                </a:solidFill>
                <a:latin typeface="Calibri"/>
                <a:ea typeface="Calibri"/>
                <a:cs typeface="Calibri"/>
                <a:sym typeface="Calibri"/>
              </a:rPr>
              <a:t>Middle College</a:t>
            </a:r>
            <a:endParaRPr dirty="0">
              <a:solidFill>
                <a:schemeClr val="bg1"/>
              </a:solidFill>
            </a:endParaRPr>
          </a:p>
        </p:txBody>
      </p:sp>
      <p:sp>
        <p:nvSpPr>
          <p:cNvPr id="154" name="Google Shape;154;p8"/>
          <p:cNvSpPr/>
          <p:nvPr/>
        </p:nvSpPr>
        <p:spPr>
          <a:xfrm>
            <a:off x="5041900" y="5079705"/>
            <a:ext cx="977900" cy="939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1</a:t>
            </a:r>
            <a:endParaRPr dirty="0"/>
          </a:p>
        </p:txBody>
      </p:sp>
      <p:sp>
        <p:nvSpPr>
          <p:cNvPr id="155" name="Google Shape;155;p8"/>
          <p:cNvSpPr/>
          <p:nvPr/>
        </p:nvSpPr>
        <p:spPr>
          <a:xfrm>
            <a:off x="7635875" y="5028654"/>
            <a:ext cx="977900" cy="939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2</a:t>
            </a:r>
            <a:endParaRPr dirty="0"/>
          </a:p>
        </p:txBody>
      </p:sp>
      <p:sp>
        <p:nvSpPr>
          <p:cNvPr id="156" name="Google Shape;156;p8"/>
          <p:cNvSpPr/>
          <p:nvPr/>
        </p:nvSpPr>
        <p:spPr>
          <a:xfrm>
            <a:off x="10229850" y="5028654"/>
            <a:ext cx="977900" cy="939800"/>
          </a:xfrm>
          <a:prstGeom prst="ellipse">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3</a:t>
            </a:r>
            <a:endParaRPr dirty="0"/>
          </a:p>
        </p:txBody>
      </p:sp>
      <p:cxnSp>
        <p:nvCxnSpPr>
          <p:cNvPr id="11" name="Straight Connector 10">
            <a:extLst>
              <a:ext uri="{FF2B5EF4-FFF2-40B4-BE49-F238E27FC236}">
                <a16:creationId xmlns:a16="http://schemas.microsoft.com/office/drawing/2014/main" id="{DFFD0C61-DCF8-7049-AC0E-A3E8C83DC915}"/>
              </a:ext>
            </a:extLst>
          </p:cNvPr>
          <p:cNvCxnSpPr>
            <a:cxnSpLocks/>
          </p:cNvCxnSpPr>
          <p:nvPr/>
        </p:nvCxnSpPr>
        <p:spPr>
          <a:xfrm>
            <a:off x="6950647" y="2642586"/>
            <a:ext cx="0" cy="2294277"/>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B673AE-840F-F14E-80FF-0B10ACDAB763}"/>
              </a:ext>
            </a:extLst>
          </p:cNvPr>
          <p:cNvCxnSpPr>
            <a:cxnSpLocks/>
          </p:cNvCxnSpPr>
          <p:nvPr/>
        </p:nvCxnSpPr>
        <p:spPr>
          <a:xfrm>
            <a:off x="9490647" y="2642586"/>
            <a:ext cx="0" cy="2294277"/>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809054D-5C1C-D140-94B9-93C8681F4DC0}"/>
              </a:ext>
            </a:extLst>
          </p:cNvPr>
          <p:cNvPicPr>
            <a:picLocks noChangeAspect="1"/>
          </p:cNvPicPr>
          <p:nvPr/>
        </p:nvPicPr>
        <p:blipFill>
          <a:blip r:embed="rId3"/>
          <a:stretch>
            <a:fillRect/>
          </a:stretch>
        </p:blipFill>
        <p:spPr>
          <a:xfrm>
            <a:off x="-88656" y="718579"/>
            <a:ext cx="6350000" cy="1930400"/>
          </a:xfrm>
          <a:prstGeom prst="rect">
            <a:avLst/>
          </a:prstGeom>
        </p:spPr>
      </p:pic>
      <p:pic>
        <p:nvPicPr>
          <p:cNvPr id="6" name="Picture 5">
            <a:extLst>
              <a:ext uri="{FF2B5EF4-FFF2-40B4-BE49-F238E27FC236}">
                <a16:creationId xmlns:a16="http://schemas.microsoft.com/office/drawing/2014/main" id="{F9A3BA78-56AE-BF40-A0B5-ED0327EC4A15}"/>
              </a:ext>
            </a:extLst>
          </p:cNvPr>
          <p:cNvPicPr>
            <a:picLocks noChangeAspect="1"/>
          </p:cNvPicPr>
          <p:nvPr/>
        </p:nvPicPr>
        <p:blipFill>
          <a:blip r:embed="rId4"/>
          <a:stretch>
            <a:fillRect/>
          </a:stretch>
        </p:blipFill>
        <p:spPr>
          <a:xfrm>
            <a:off x="2190785" y="4922279"/>
            <a:ext cx="1168400" cy="1016000"/>
          </a:xfrm>
          <a:prstGeom prst="rect">
            <a:avLst/>
          </a:prstGeom>
        </p:spPr>
      </p:pic>
      <p:pic>
        <p:nvPicPr>
          <p:cNvPr id="21" name="Picture 20">
            <a:extLst>
              <a:ext uri="{FF2B5EF4-FFF2-40B4-BE49-F238E27FC236}">
                <a16:creationId xmlns:a16="http://schemas.microsoft.com/office/drawing/2014/main" id="{4FCBEEDB-C77E-3740-807A-BBC7B67B1468}"/>
              </a:ext>
            </a:extLst>
          </p:cNvPr>
          <p:cNvPicPr>
            <a:picLocks noChangeAspect="1"/>
          </p:cNvPicPr>
          <p:nvPr/>
        </p:nvPicPr>
        <p:blipFill>
          <a:blip r:embed="rId5"/>
          <a:stretch>
            <a:fillRect/>
          </a:stretch>
        </p:blipFill>
        <p:spPr>
          <a:xfrm>
            <a:off x="1297673" y="825259"/>
            <a:ext cx="419100" cy="419100"/>
          </a:xfrm>
          <a:prstGeom prst="rect">
            <a:avLst/>
          </a:prstGeom>
        </p:spPr>
      </p:pic>
      <p:pic>
        <p:nvPicPr>
          <p:cNvPr id="22" name="Picture 21">
            <a:extLst>
              <a:ext uri="{FF2B5EF4-FFF2-40B4-BE49-F238E27FC236}">
                <a16:creationId xmlns:a16="http://schemas.microsoft.com/office/drawing/2014/main" id="{CE784A8B-0C00-2E40-B166-E04218ED132D}"/>
              </a:ext>
            </a:extLst>
          </p:cNvPr>
          <p:cNvPicPr>
            <a:picLocks noChangeAspect="1"/>
          </p:cNvPicPr>
          <p:nvPr/>
        </p:nvPicPr>
        <p:blipFill>
          <a:blip r:embed="rId6"/>
          <a:stretch>
            <a:fillRect/>
          </a:stretch>
        </p:blipFill>
        <p:spPr>
          <a:xfrm>
            <a:off x="5628563" y="192515"/>
            <a:ext cx="1405231" cy="1204485"/>
          </a:xfrm>
          <a:prstGeom prst="rect">
            <a:avLst/>
          </a:prstGeom>
        </p:spPr>
      </p:pic>
      <p:pic>
        <p:nvPicPr>
          <p:cNvPr id="23" name="Picture 22">
            <a:extLst>
              <a:ext uri="{FF2B5EF4-FFF2-40B4-BE49-F238E27FC236}">
                <a16:creationId xmlns:a16="http://schemas.microsoft.com/office/drawing/2014/main" id="{116FA5C0-6303-3E4D-AD29-04C6C7F4D294}"/>
              </a:ext>
            </a:extLst>
          </p:cNvPr>
          <p:cNvPicPr>
            <a:picLocks noChangeAspect="1"/>
          </p:cNvPicPr>
          <p:nvPr/>
        </p:nvPicPr>
        <p:blipFill>
          <a:blip r:embed="rId7"/>
          <a:stretch>
            <a:fillRect/>
          </a:stretch>
        </p:blipFill>
        <p:spPr>
          <a:xfrm>
            <a:off x="3545763" y="1009028"/>
            <a:ext cx="628650" cy="5600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6" name="Rounded Rectangle 5">
            <a:extLst>
              <a:ext uri="{FF2B5EF4-FFF2-40B4-BE49-F238E27FC236}">
                <a16:creationId xmlns:a16="http://schemas.microsoft.com/office/drawing/2014/main" id="{DC51C2A3-4A4F-DC4B-915E-768A10BBB11B}"/>
              </a:ext>
            </a:extLst>
          </p:cNvPr>
          <p:cNvSpPr/>
          <p:nvPr/>
        </p:nvSpPr>
        <p:spPr>
          <a:xfrm>
            <a:off x="609600" y="2898725"/>
            <a:ext cx="10604500" cy="3192689"/>
          </a:xfrm>
          <a:prstGeom prst="roundRect">
            <a:avLst>
              <a:gd name="adj" fmla="val 11494"/>
            </a:avLst>
          </a:prstGeom>
          <a:solidFill>
            <a:srgbClr val="FF925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Google Shape;161;p9"/>
          <p:cNvSpPr txBox="1">
            <a:spLocks noGrp="1"/>
          </p:cNvSpPr>
          <p:nvPr>
            <p:ph type="title"/>
          </p:nvPr>
        </p:nvSpPr>
        <p:spPr>
          <a:xfrm>
            <a:off x="838200" y="76658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latin typeface="Trade Gothic Next HvyCd" panose="020B0806040303020004" pitchFamily="34" charset="0"/>
              </a:rPr>
              <a:t>CONCURRENT ENROLLMENT </a:t>
            </a:r>
            <a:br>
              <a:rPr lang="en-US" b="1" dirty="0">
                <a:solidFill>
                  <a:srgbClr val="C00000"/>
                </a:solidFill>
                <a:latin typeface="Trade Gothic Next HvyCd" panose="020B0806040303020004" pitchFamily="34" charset="0"/>
              </a:rPr>
            </a:br>
            <a:r>
              <a:rPr lang="en-US" b="1" dirty="0">
                <a:solidFill>
                  <a:srgbClr val="C00000"/>
                </a:solidFill>
                <a:latin typeface="Trade Gothic Next HvyCd" panose="020B0806040303020004" pitchFamily="34" charset="0"/>
              </a:rPr>
              <a:t>OR INDIVIDUAL DUAL ENROLLMENT</a:t>
            </a:r>
          </a:p>
        </p:txBody>
      </p:sp>
      <p:sp>
        <p:nvSpPr>
          <p:cNvPr id="162" name="Google Shape;162;p9"/>
          <p:cNvSpPr txBox="1">
            <a:spLocks noGrp="1"/>
          </p:cNvSpPr>
          <p:nvPr>
            <p:ph type="body" idx="1"/>
          </p:nvPr>
        </p:nvSpPr>
        <p:spPr>
          <a:xfrm>
            <a:off x="838200" y="2227312"/>
            <a:ext cx="10515600" cy="457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i="1" dirty="0"/>
              <a:t>A student enrolls at a college on their own.</a:t>
            </a:r>
            <a:endParaRPr dirty="0"/>
          </a:p>
        </p:txBody>
      </p:sp>
      <p:graphicFrame>
        <p:nvGraphicFramePr>
          <p:cNvPr id="163" name="Google Shape;163;p9"/>
          <p:cNvGraphicFramePr/>
          <p:nvPr>
            <p:extLst>
              <p:ext uri="{D42A27DB-BD31-4B8C-83A1-F6EECF244321}">
                <p14:modId xmlns:p14="http://schemas.microsoft.com/office/powerpoint/2010/main" val="1389005814"/>
              </p:ext>
            </p:extLst>
          </p:nvPr>
        </p:nvGraphicFramePr>
        <p:xfrm>
          <a:off x="880382" y="3083719"/>
          <a:ext cx="9982875" cy="2724050"/>
        </p:xfrm>
        <a:graphic>
          <a:graphicData uri="http://schemas.openxmlformats.org/drawingml/2006/table">
            <a:tbl>
              <a:tblPr>
                <a:noFill/>
                <a:tableStyleId>{9CD3F6A9-2ABF-4247-B2D7-C3F19B003E15}</a:tableStyleId>
              </a:tblPr>
              <a:tblGrid>
                <a:gridCol w="2556500">
                  <a:extLst>
                    <a:ext uri="{9D8B030D-6E8A-4147-A177-3AD203B41FA5}">
                      <a16:colId xmlns:a16="http://schemas.microsoft.com/office/drawing/2014/main" val="20000"/>
                    </a:ext>
                  </a:extLst>
                </a:gridCol>
                <a:gridCol w="7426375">
                  <a:extLst>
                    <a:ext uri="{9D8B030D-6E8A-4147-A177-3AD203B41FA5}">
                      <a16:colId xmlns:a16="http://schemas.microsoft.com/office/drawing/2014/main" val="20001"/>
                    </a:ext>
                  </a:extLst>
                </a:gridCol>
              </a:tblGrid>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Where You Learn </a:t>
                      </a:r>
                      <a:endParaRPr sz="1800" b="1" i="0" u="none" strike="noStrike" cap="none" dirty="0">
                        <a:solidFill>
                          <a:schemeClr val="bg1"/>
                        </a:solidFill>
                        <a:latin typeface="Trade Gothic Next Con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At the community college</a:t>
                      </a:r>
                      <a:r>
                        <a:rPr lang="en-US" sz="1800" b="0" i="1" u="none" strike="noStrike" cap="none" dirty="0">
                          <a:solidFill>
                            <a:srgbClr val="000000"/>
                          </a:solidFill>
                          <a:latin typeface="Calibri"/>
                          <a:ea typeface="Calibri"/>
                          <a:cs typeface="Calibri"/>
                          <a:sym typeface="Calibri"/>
                        </a:rPr>
                        <a:t> </a:t>
                      </a:r>
                      <a:r>
                        <a:rPr lang="en-US" sz="1800" b="0" i="0" u="none" strike="noStrike" cap="none" dirty="0">
                          <a:solidFill>
                            <a:srgbClr val="000000"/>
                          </a:solidFill>
                          <a:latin typeface="Calibri"/>
                          <a:ea typeface="Calibri"/>
                          <a:cs typeface="Calibri"/>
                          <a:sym typeface="Calibri"/>
                        </a:rPr>
                        <a:t>and/or online, depending on the class.</a:t>
                      </a:r>
                      <a:endParaRPr sz="1800" u="none" strike="noStrike" cap="none"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635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Who’s In the Class</a:t>
                      </a:r>
                      <a:endParaRPr sz="1800" b="1" i="0" u="none" strike="noStrike" cap="none" dirty="0">
                        <a:solidFill>
                          <a:schemeClr val="bg1"/>
                        </a:solidFill>
                        <a:latin typeface="Trade Gothic Next Con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Take the class with other college students from everywhere.</a:t>
                      </a:r>
                      <a:endParaRPr sz="1800" u="none" strike="noStrike" cap="none"/>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71222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Cost</a:t>
                      </a:r>
                      <a:endParaRPr sz="1800" b="1" i="0" u="none" strike="noStrike" cap="none" dirty="0">
                        <a:solidFill>
                          <a:schemeClr val="bg1"/>
                        </a:solidFill>
                        <a:latin typeface="Trade Gothic Next Con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Tuition is free, but you will likely need to pay student fees, transportation, and books.</a:t>
                      </a:r>
                      <a:endParaRPr sz="1800" u="none" strike="noStrike" cap="none"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884675">
                <a:tc>
                  <a:txBody>
                    <a:bodyPr/>
                    <a:lstStyle/>
                    <a:p>
                      <a:pPr marL="0" marR="0" lvl="0" indent="0" algn="ctr" rtl="0">
                        <a:spcBef>
                          <a:spcPts val="0"/>
                        </a:spcBef>
                        <a:spcAft>
                          <a:spcPts val="0"/>
                        </a:spcAft>
                        <a:buNone/>
                      </a:pPr>
                      <a:r>
                        <a:rPr lang="en-US" sz="1800" b="1" i="0" u="none" strike="noStrike" cap="none" dirty="0">
                          <a:solidFill>
                            <a:schemeClr val="bg1"/>
                          </a:solidFill>
                          <a:latin typeface="Trade Gothic Next Cond" panose="020B0806040303020004" pitchFamily="34" charset="0"/>
                          <a:ea typeface="Calibri"/>
                          <a:cs typeface="Calibri"/>
                          <a:sym typeface="Calibri"/>
                        </a:rPr>
                        <a:t>What to watch out for</a:t>
                      </a:r>
                      <a:endParaRPr sz="1800" b="1" i="0" u="none" strike="noStrike" cap="none" dirty="0">
                        <a:solidFill>
                          <a:schemeClr val="bg1"/>
                        </a:solidFill>
                        <a:latin typeface="Trade Gothic Next Cond" panose="020B0806040303020004" pitchFamily="34" charset="0"/>
                      </a:endParaRPr>
                    </a:p>
                  </a:txBody>
                  <a:tcPr marL="63500" marR="63500" marT="63500" marB="635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FF9254"/>
                    </a:solidFill>
                  </a:tcPr>
                </a:tc>
                <a:tc>
                  <a:txBody>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Not all classes you take under this opportunity will count for high school credit. Talk to your high school counselor BEFORE signing up.</a:t>
                      </a:r>
                      <a:endParaRPr dirty="0"/>
                    </a:p>
                  </a:txBody>
                  <a:tcPr marL="63500" marR="63500" marT="63500" marB="63500">
                    <a:lnL w="12700" cap="flat" cmpd="sng">
                      <a:no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sp>
        <p:nvSpPr>
          <p:cNvPr id="164" name="Google Shape;164;p9"/>
          <p:cNvSpPr/>
          <p:nvPr/>
        </p:nvSpPr>
        <p:spPr>
          <a:xfrm>
            <a:off x="4767263" y="2725738"/>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1833</TotalTime>
  <Words>4343</Words>
  <Application>Microsoft Macintosh PowerPoint</Application>
  <PresentationFormat>Widescreen</PresentationFormat>
  <Paragraphs>262</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vt:lpstr>
      <vt:lpstr>Meta Pro Light</vt:lpstr>
      <vt:lpstr>Meta Pro</vt:lpstr>
      <vt:lpstr>Arial</vt:lpstr>
      <vt:lpstr>Trade Gothic Next Cond</vt:lpstr>
      <vt:lpstr>Trade Gothic Next HvyCd</vt:lpstr>
      <vt:lpstr>Meta Pro Book</vt:lpstr>
      <vt:lpstr>Trade Gothic Next Cond Bold</vt:lpstr>
      <vt:lpstr>Office Theme</vt:lpstr>
      <vt:lpstr>PowerPoint Presentation</vt:lpstr>
      <vt:lpstr>WHAT IS DUAL ENROLLMENT?</vt:lpstr>
      <vt:lpstr>Who Can Take Dual Enrollment Classes?</vt:lpstr>
      <vt:lpstr>DUAL ENROLLMENT BENEFITS</vt:lpstr>
      <vt:lpstr>DUAL ENROLLMENT BENEFITS</vt:lpstr>
      <vt:lpstr>STUDENT PERSPECTIVES</vt:lpstr>
      <vt:lpstr>IS DUAL ENROLLMENT RIGHT FOR YOU?</vt:lpstr>
      <vt:lpstr>MOST COMMON TYPES OF DUAL ENROLLMENT</vt:lpstr>
      <vt:lpstr>CONCURRENT ENROLLMENT  OR INDIVIDUAL DUAL ENROLLMENT</vt:lpstr>
      <vt:lpstr>College and Career Access Pathway (CCAP)</vt:lpstr>
      <vt:lpstr>EARLY COLLEGE OR MIDDLE COLLEGE</vt:lpstr>
      <vt:lpstr>CHOOSING THE RIGHT</vt:lpstr>
      <vt:lpstr>ADVANCED PLACEMENT (AP) AND DUAL ENROLLMENT</vt:lpstr>
      <vt:lpstr>TRUE OR FALSE?</vt:lpstr>
      <vt:lpstr>PowerPoint Presentation</vt:lpstr>
      <vt:lpstr>HOW TO SIGN UP FOR DUAL ENROLLMENT</vt:lpstr>
      <vt:lpstr>STEPS TO BEGIN YOUR  DUAL ENROLLMENT JOURNEY</vt:lpstr>
      <vt:lpstr>HOW CAN FAMILIES SUPPORT THEIR STUDENTS?</vt:lpstr>
      <vt:lpstr>Important Notes for Families</vt:lpstr>
      <vt:lpstr>DUAL ENROLLMENT  TOOLKIT AVAILABLE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Jimenez</dc:creator>
  <cp:lastModifiedBy>Christopher Christopher</cp:lastModifiedBy>
  <cp:revision>9</cp:revision>
  <dcterms:created xsi:type="dcterms:W3CDTF">2025-01-10T21:25:44Z</dcterms:created>
  <dcterms:modified xsi:type="dcterms:W3CDTF">2025-02-07T22:29:21Z</dcterms:modified>
</cp:coreProperties>
</file>